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0" r:id="rId2"/>
    <p:sldId id="257" r:id="rId3"/>
    <p:sldId id="261" r:id="rId4"/>
    <p:sldId id="259" r:id="rId5"/>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632" userDrawn="1">
          <p15:clr>
            <a:srgbClr val="A4A3A4"/>
          </p15:clr>
        </p15:guide>
        <p15:guide id="2" pos="268" userDrawn="1">
          <p15:clr>
            <a:srgbClr val="A4A3A4"/>
          </p15:clr>
        </p15:guide>
        <p15:guide id="3" pos="4492" userDrawn="1">
          <p15:clr>
            <a:srgbClr val="A4A3A4"/>
          </p15:clr>
        </p15:guide>
        <p15:guide id="4" orient="horz" pos="6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43"/>
    <a:srgbClr val="FDF8EB"/>
    <a:srgbClr val="FEF7F1"/>
    <a:srgbClr val="F5F8FB"/>
    <a:srgbClr val="FEFEFE"/>
    <a:srgbClr val="F6F9FC"/>
    <a:srgbClr val="618071"/>
    <a:srgbClr val="113A66"/>
    <a:srgbClr val="FDF9F0"/>
    <a:srgbClr val="FE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710" y="-686"/>
      </p:cViewPr>
      <p:guideLst>
        <p:guide orient="horz" pos="632"/>
        <p:guide pos="268"/>
        <p:guide pos="4492"/>
        <p:guide orient="horz" pos="6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urti.asmaria\Downloads\Data%20ST1%202026%20_v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nurti.asmaria\Downloads\Data%20ST1%202026%20_v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nurti.asmaria\Downloads\Data%20ST1%202026%20_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urti.asmaria\Downloads\Data%20ST1%202026%20_v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 ST1 2026 _v3.xlsx]GRAF BM'!$D$45:$D$46</c:f>
              <c:strCache>
                <c:ptCount val="2"/>
                <c:pt idx="0">
                  <c:v>Pelawat Domestik</c:v>
                </c:pt>
              </c:strCache>
            </c:strRef>
          </c:tx>
          <c:spPr>
            <a:solidFill>
              <a:srgbClr val="4BACC6"/>
            </a:solidFill>
            <a:ln>
              <a:noFill/>
            </a:ln>
            <a:effectLst/>
          </c:spPr>
          <c:invertIfNegative val="0"/>
          <c:dPt>
            <c:idx val="8"/>
            <c:invertIfNegative val="0"/>
            <c:bubble3D val="0"/>
            <c:spPr>
              <a:solidFill>
                <a:srgbClr val="4BACC6"/>
              </a:solidFill>
              <a:ln>
                <a:noFill/>
              </a:ln>
              <a:effectLst/>
            </c:spPr>
            <c:extLst>
              <c:ext xmlns:c16="http://schemas.microsoft.com/office/drawing/2014/chart" uri="{C3380CC4-5D6E-409C-BE32-E72D297353CC}">
                <c16:uniqueId val="{00000001-65A9-4655-828C-1BFFA351B69C}"/>
              </c:ext>
            </c:extLst>
          </c:dPt>
          <c:dPt>
            <c:idx val="9"/>
            <c:invertIfNegative val="0"/>
            <c:bubble3D val="0"/>
            <c:spPr>
              <a:solidFill>
                <a:srgbClr val="4BACC6"/>
              </a:solidFill>
              <a:ln>
                <a:noFill/>
              </a:ln>
              <a:effectLst/>
            </c:spPr>
            <c:extLst>
              <c:ext xmlns:c16="http://schemas.microsoft.com/office/drawing/2014/chart" uri="{C3380CC4-5D6E-409C-BE32-E72D297353CC}">
                <c16:uniqueId val="{00000003-65A9-4655-828C-1BFFA351B69C}"/>
              </c:ext>
            </c:extLst>
          </c:dPt>
          <c:dPt>
            <c:idx val="10"/>
            <c:invertIfNegative val="0"/>
            <c:bubble3D val="0"/>
            <c:spPr>
              <a:solidFill>
                <a:srgbClr val="4BACC6"/>
              </a:solidFill>
              <a:ln>
                <a:noFill/>
              </a:ln>
              <a:effectLst/>
            </c:spPr>
            <c:extLst>
              <c:ext xmlns:c16="http://schemas.microsoft.com/office/drawing/2014/chart" uri="{C3380CC4-5D6E-409C-BE32-E72D297353CC}">
                <c16:uniqueId val="{00000005-65A9-4655-828C-1BFFA351B69C}"/>
              </c:ext>
            </c:extLst>
          </c:dPt>
          <c:dPt>
            <c:idx val="15"/>
            <c:invertIfNegative val="0"/>
            <c:bubble3D val="0"/>
            <c:spPr>
              <a:solidFill>
                <a:srgbClr val="4BACC6"/>
              </a:solidFill>
              <a:ln>
                <a:noFill/>
              </a:ln>
              <a:effectLst/>
            </c:spPr>
            <c:extLst>
              <c:ext xmlns:c16="http://schemas.microsoft.com/office/drawing/2014/chart" uri="{C3380CC4-5D6E-409C-BE32-E72D297353CC}">
                <c16:uniqueId val="{00000007-65A9-4655-828C-1BFFA351B69C}"/>
              </c:ext>
            </c:extLst>
          </c:dPt>
          <c:dPt>
            <c:idx val="16"/>
            <c:invertIfNegative val="0"/>
            <c:bubble3D val="0"/>
            <c:spPr>
              <a:solidFill>
                <a:srgbClr val="4BACC6"/>
              </a:solidFill>
              <a:ln>
                <a:noFill/>
              </a:ln>
              <a:effectLst/>
            </c:spPr>
            <c:extLst>
              <c:ext xmlns:c16="http://schemas.microsoft.com/office/drawing/2014/chart" uri="{C3380CC4-5D6E-409C-BE32-E72D297353CC}">
                <c16:uniqueId val="{00000009-65A9-4655-828C-1BFFA351B69C}"/>
              </c:ext>
            </c:extLst>
          </c:dPt>
          <c:dLbls>
            <c:dLbl>
              <c:idx val="0"/>
              <c:delete val="1"/>
              <c:extLst>
                <c:ext xmlns:c15="http://schemas.microsoft.com/office/drawing/2012/chart" uri="{CE6537A1-D6FC-4f65-9D91-7224C49458BB}"/>
                <c:ext xmlns:c16="http://schemas.microsoft.com/office/drawing/2014/chart" uri="{C3380CC4-5D6E-409C-BE32-E72D297353CC}">
                  <c16:uniqueId val="{0000000A-65A9-4655-828C-1BFFA351B69C}"/>
                </c:ext>
              </c:extLst>
            </c:dLbl>
            <c:dLbl>
              <c:idx val="1"/>
              <c:delete val="1"/>
              <c:extLst>
                <c:ext xmlns:c15="http://schemas.microsoft.com/office/drawing/2012/chart" uri="{CE6537A1-D6FC-4f65-9D91-7224C49458BB}"/>
                <c:ext xmlns:c16="http://schemas.microsoft.com/office/drawing/2014/chart" uri="{C3380CC4-5D6E-409C-BE32-E72D297353CC}">
                  <c16:uniqueId val="{0000000B-65A9-4655-828C-1BFFA351B69C}"/>
                </c:ext>
              </c:extLst>
            </c:dLbl>
            <c:dLbl>
              <c:idx val="2"/>
              <c:delete val="1"/>
              <c:extLst>
                <c:ext xmlns:c15="http://schemas.microsoft.com/office/drawing/2012/chart" uri="{CE6537A1-D6FC-4f65-9D91-7224C49458BB}"/>
                <c:ext xmlns:c16="http://schemas.microsoft.com/office/drawing/2014/chart" uri="{C3380CC4-5D6E-409C-BE32-E72D297353CC}">
                  <c16:uniqueId val="{0000000C-65A9-4655-828C-1BFFA351B69C}"/>
                </c:ext>
              </c:extLst>
            </c:dLbl>
            <c:dLbl>
              <c:idx val="3"/>
              <c:delete val="1"/>
              <c:extLst>
                <c:ext xmlns:c15="http://schemas.microsoft.com/office/drawing/2012/chart" uri="{CE6537A1-D6FC-4f65-9D91-7224C49458BB}"/>
                <c:ext xmlns:c16="http://schemas.microsoft.com/office/drawing/2014/chart" uri="{C3380CC4-5D6E-409C-BE32-E72D297353CC}">
                  <c16:uniqueId val="{0000000D-65A9-4655-828C-1BFFA351B69C}"/>
                </c:ext>
              </c:extLst>
            </c:dLbl>
            <c:dLbl>
              <c:idx val="4"/>
              <c:delete val="1"/>
              <c:extLst>
                <c:ext xmlns:c15="http://schemas.microsoft.com/office/drawing/2012/chart" uri="{CE6537A1-D6FC-4f65-9D91-7224C49458BB}"/>
                <c:ext xmlns:c16="http://schemas.microsoft.com/office/drawing/2014/chart" uri="{C3380CC4-5D6E-409C-BE32-E72D297353CC}">
                  <c16:uniqueId val="{0000000E-65A9-4655-828C-1BFFA351B69C}"/>
                </c:ext>
              </c:extLst>
            </c:dLbl>
            <c:dLbl>
              <c:idx val="5"/>
              <c:delete val="1"/>
              <c:extLst>
                <c:ext xmlns:c15="http://schemas.microsoft.com/office/drawing/2012/chart" uri="{CE6537A1-D6FC-4f65-9D91-7224C49458BB}"/>
                <c:ext xmlns:c16="http://schemas.microsoft.com/office/drawing/2014/chart" uri="{C3380CC4-5D6E-409C-BE32-E72D297353CC}">
                  <c16:uniqueId val="{0000000F-65A9-4655-828C-1BFFA351B69C}"/>
                </c:ext>
              </c:extLst>
            </c:dLbl>
            <c:dLbl>
              <c:idx val="6"/>
              <c:delete val="1"/>
              <c:extLst>
                <c:ext xmlns:c15="http://schemas.microsoft.com/office/drawing/2012/chart" uri="{CE6537A1-D6FC-4f65-9D91-7224C49458BB}"/>
                <c:ext xmlns:c16="http://schemas.microsoft.com/office/drawing/2014/chart" uri="{C3380CC4-5D6E-409C-BE32-E72D297353CC}">
                  <c16:uniqueId val="{00000010-65A9-4655-828C-1BFFA351B69C}"/>
                </c:ext>
              </c:extLst>
            </c:dLbl>
            <c:dLbl>
              <c:idx val="7"/>
              <c:delete val="1"/>
              <c:extLst>
                <c:ext xmlns:c15="http://schemas.microsoft.com/office/drawing/2012/chart" uri="{CE6537A1-D6FC-4f65-9D91-7224C49458BB}"/>
                <c:ext xmlns:c16="http://schemas.microsoft.com/office/drawing/2014/chart" uri="{C3380CC4-5D6E-409C-BE32-E72D297353CC}">
                  <c16:uniqueId val="{00000011-65A9-4655-828C-1BFFA351B69C}"/>
                </c:ext>
              </c:extLst>
            </c:dLbl>
            <c:dLbl>
              <c:idx val="9"/>
              <c:delete val="1"/>
              <c:extLst>
                <c:ext xmlns:c15="http://schemas.microsoft.com/office/drawing/2012/chart" uri="{CE6537A1-D6FC-4f65-9D91-7224C49458BB}"/>
                <c:ext xmlns:c16="http://schemas.microsoft.com/office/drawing/2014/chart" uri="{C3380CC4-5D6E-409C-BE32-E72D297353CC}">
                  <c16:uniqueId val="{00000003-65A9-4655-828C-1BFFA351B69C}"/>
                </c:ext>
              </c:extLst>
            </c:dLbl>
            <c:dLbl>
              <c:idx val="10"/>
              <c:delete val="1"/>
              <c:extLst>
                <c:ext xmlns:c15="http://schemas.microsoft.com/office/drawing/2012/chart" uri="{CE6537A1-D6FC-4f65-9D91-7224C49458BB}"/>
                <c:ext xmlns:c16="http://schemas.microsoft.com/office/drawing/2014/chart" uri="{C3380CC4-5D6E-409C-BE32-E72D297353CC}">
                  <c16:uniqueId val="{00000005-65A9-4655-828C-1BFFA351B69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ST1 2026 _v3.xlsx]GRAF BM'!$B$75:$C$87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'[Data ST1 2026 _v3.xlsx]GRAF BM'!$D$75:$D$87</c:f>
              <c:numCache>
                <c:formatCode>#,##0.0</c:formatCode>
                <c:ptCount val="13"/>
                <c:pt idx="0">
                  <c:v>49.262365000026861</c:v>
                </c:pt>
                <c:pt idx="1">
                  <c:v>55.283941661656854</c:v>
                </c:pt>
                <c:pt idx="2">
                  <c:v>54.165288858291802</c:v>
                </c:pt>
                <c:pt idx="3">
                  <c:v>55.031933480024485</c:v>
                </c:pt>
                <c:pt idx="4">
                  <c:v>58.61</c:v>
                </c:pt>
                <c:pt idx="5">
                  <c:v>68.44</c:v>
                </c:pt>
                <c:pt idx="6">
                  <c:v>66.260000000000005</c:v>
                </c:pt>
                <c:pt idx="7">
                  <c:v>66.8</c:v>
                </c:pt>
                <c:pt idx="8">
                  <c:v>69.680000000000007</c:v>
                </c:pt>
                <c:pt idx="9">
                  <c:v>73.752758448059296</c:v>
                </c:pt>
                <c:pt idx="10">
                  <c:v>72.604334769208208</c:v>
                </c:pt>
                <c:pt idx="11">
                  <c:v>74.029713218458298</c:v>
                </c:pt>
                <c:pt idx="12">
                  <c:v>74.665366157531793</c:v>
                </c:pt>
              </c:numCache>
            </c:numRef>
          </c:val>
          <c:extLst>
            <c:ext xmlns:c16="http://schemas.microsoft.com/office/drawing/2014/chart" uri="{C3380CC4-5D6E-409C-BE32-E72D297353CC}">
              <c16:uniqueId val="{00000012-65A9-4655-828C-1BFFA351B69C}"/>
            </c:ext>
          </c:extLst>
        </c:ser>
        <c:dLbls>
          <c:showLegendKey val="0"/>
          <c:showVal val="0"/>
          <c:showCatName val="0"/>
          <c:showSerName val="0"/>
          <c:showPercent val="0"/>
          <c:showBubbleSize val="0"/>
        </c:dLbls>
        <c:gapWidth val="100"/>
        <c:axId val="1830135472"/>
        <c:axId val="1475871807"/>
      </c:barChart>
      <c:lineChart>
        <c:grouping val="standard"/>
        <c:varyColors val="0"/>
        <c:ser>
          <c:idx val="1"/>
          <c:order val="1"/>
          <c:tx>
            <c:strRef>
              <c:f>'[Data ST1 2026 _v3.xlsx]GRAF BM'!$E$46</c:f>
              <c:strCache>
                <c:ptCount val="1"/>
                <c:pt idx="0">
                  <c:v>QoQ</c:v>
                </c:pt>
              </c:strCache>
            </c:strRef>
          </c:tx>
          <c:spPr>
            <a:ln w="28575" cap="rnd">
              <a:solidFill>
                <a:srgbClr val="9BBB59"/>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65A9-4655-828C-1BFFA351B69C}"/>
                </c:ext>
              </c:extLst>
            </c:dLbl>
            <c:dLbl>
              <c:idx val="1"/>
              <c:delete val="1"/>
              <c:extLst>
                <c:ext xmlns:c15="http://schemas.microsoft.com/office/drawing/2012/chart" uri="{CE6537A1-D6FC-4f65-9D91-7224C49458BB}"/>
                <c:ext xmlns:c16="http://schemas.microsoft.com/office/drawing/2014/chart" uri="{C3380CC4-5D6E-409C-BE32-E72D297353CC}">
                  <c16:uniqueId val="{00000014-65A9-4655-828C-1BFFA351B69C}"/>
                </c:ext>
              </c:extLst>
            </c:dLbl>
            <c:dLbl>
              <c:idx val="2"/>
              <c:delete val="1"/>
              <c:extLst>
                <c:ext xmlns:c15="http://schemas.microsoft.com/office/drawing/2012/chart" uri="{CE6537A1-D6FC-4f65-9D91-7224C49458BB}"/>
                <c:ext xmlns:c16="http://schemas.microsoft.com/office/drawing/2014/chart" uri="{C3380CC4-5D6E-409C-BE32-E72D297353CC}">
                  <c16:uniqueId val="{00000015-65A9-4655-828C-1BFFA351B69C}"/>
                </c:ext>
              </c:extLst>
            </c:dLbl>
            <c:dLbl>
              <c:idx val="3"/>
              <c:delete val="1"/>
              <c:extLst>
                <c:ext xmlns:c15="http://schemas.microsoft.com/office/drawing/2012/chart" uri="{CE6537A1-D6FC-4f65-9D91-7224C49458BB}"/>
                <c:ext xmlns:c16="http://schemas.microsoft.com/office/drawing/2014/chart" uri="{C3380CC4-5D6E-409C-BE32-E72D297353CC}">
                  <c16:uniqueId val="{00000016-65A9-4655-828C-1BFFA351B69C}"/>
                </c:ext>
              </c:extLst>
            </c:dLbl>
            <c:dLbl>
              <c:idx val="4"/>
              <c:delete val="1"/>
              <c:extLst>
                <c:ext xmlns:c15="http://schemas.microsoft.com/office/drawing/2012/chart" uri="{CE6537A1-D6FC-4f65-9D91-7224C49458BB}"/>
                <c:ext xmlns:c16="http://schemas.microsoft.com/office/drawing/2014/chart" uri="{C3380CC4-5D6E-409C-BE32-E72D297353CC}">
                  <c16:uniqueId val="{00000017-65A9-4655-828C-1BFFA351B69C}"/>
                </c:ext>
              </c:extLst>
            </c:dLbl>
            <c:dLbl>
              <c:idx val="5"/>
              <c:delete val="1"/>
              <c:extLst>
                <c:ext xmlns:c15="http://schemas.microsoft.com/office/drawing/2012/chart" uri="{CE6537A1-D6FC-4f65-9D91-7224C49458BB}"/>
                <c:ext xmlns:c16="http://schemas.microsoft.com/office/drawing/2014/chart" uri="{C3380CC4-5D6E-409C-BE32-E72D297353CC}">
                  <c16:uniqueId val="{00000018-65A9-4655-828C-1BFFA351B69C}"/>
                </c:ext>
              </c:extLst>
            </c:dLbl>
            <c:dLbl>
              <c:idx val="6"/>
              <c:delete val="1"/>
              <c:extLst>
                <c:ext xmlns:c15="http://schemas.microsoft.com/office/drawing/2012/chart" uri="{CE6537A1-D6FC-4f65-9D91-7224C49458BB}"/>
                <c:ext xmlns:c16="http://schemas.microsoft.com/office/drawing/2014/chart" uri="{C3380CC4-5D6E-409C-BE32-E72D297353CC}">
                  <c16:uniqueId val="{00000019-65A9-4655-828C-1BFFA351B69C}"/>
                </c:ext>
              </c:extLst>
            </c:dLbl>
            <c:dLbl>
              <c:idx val="7"/>
              <c:delete val="1"/>
              <c:extLst>
                <c:ext xmlns:c15="http://schemas.microsoft.com/office/drawing/2012/chart" uri="{CE6537A1-D6FC-4f65-9D91-7224C49458BB}"/>
                <c:ext xmlns:c16="http://schemas.microsoft.com/office/drawing/2014/chart" uri="{C3380CC4-5D6E-409C-BE32-E72D297353CC}">
                  <c16:uniqueId val="{0000001A-65A9-4655-828C-1BFFA351B69C}"/>
                </c:ext>
              </c:extLst>
            </c:dLbl>
            <c:dLbl>
              <c:idx val="8"/>
              <c:layout>
                <c:manualLayout>
                  <c:x val="-2.1854582297474879E-2"/>
                  <c:y val="4.006337840598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5A9-4655-828C-1BFFA351B69C}"/>
                </c:ext>
              </c:extLst>
            </c:dLbl>
            <c:dLbl>
              <c:idx val="9"/>
              <c:delete val="1"/>
              <c:extLst>
                <c:ext xmlns:c15="http://schemas.microsoft.com/office/drawing/2012/chart" uri="{CE6537A1-D6FC-4f65-9D91-7224C49458BB}"/>
                <c:ext xmlns:c16="http://schemas.microsoft.com/office/drawing/2014/chart" uri="{C3380CC4-5D6E-409C-BE32-E72D297353CC}">
                  <c16:uniqueId val="{0000001C-65A9-4655-828C-1BFFA351B69C}"/>
                </c:ext>
              </c:extLst>
            </c:dLbl>
            <c:dLbl>
              <c:idx val="10"/>
              <c:delete val="1"/>
              <c:extLst>
                <c:ext xmlns:c15="http://schemas.microsoft.com/office/drawing/2012/chart" uri="{CE6537A1-D6FC-4f65-9D91-7224C49458BB}"/>
                <c:ext xmlns:c16="http://schemas.microsoft.com/office/drawing/2014/chart" uri="{C3380CC4-5D6E-409C-BE32-E72D297353CC}">
                  <c16:uniqueId val="{0000001D-65A9-4655-828C-1BFFA351B69C}"/>
                </c:ext>
              </c:extLst>
            </c:dLbl>
            <c:dLbl>
              <c:idx val="11"/>
              <c:layout>
                <c:manualLayout>
                  <c:x val="-2.7675316778650632E-2"/>
                  <c:y val="5.0352258599254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5A9-4655-828C-1BFFA351B69C}"/>
                </c:ext>
              </c:extLst>
            </c:dLbl>
            <c:dLbl>
              <c:idx val="12"/>
              <c:layout>
                <c:manualLayout>
                  <c:x val="-2.6729210319216368E-2"/>
                  <c:y val="4.4394554449874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5A9-4655-828C-1BFFA351B69C}"/>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ST1 2026 _v3.xlsx]GRAF BM'!$B$75:$C$87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'[Data ST1 2026 _v3.xlsx]GRAF BM'!$E$75:$E$87</c:f>
              <c:numCache>
                <c:formatCode>#,##0.0</c:formatCode>
                <c:ptCount val="13"/>
                <c:pt idx="0">
                  <c:v>5.3247609172534016</c:v>
                </c:pt>
                <c:pt idx="1">
                  <c:v>12.223482696429034</c:v>
                </c:pt>
                <c:pt idx="2">
                  <c:v>-2.0234678818875085</c:v>
                </c:pt>
                <c:pt idx="3">
                  <c:v>1.6000000000000236</c:v>
                </c:pt>
                <c:pt idx="4">
                  <c:v>6.5018004887549274</c:v>
                </c:pt>
                <c:pt idx="5">
                  <c:v>16.771881931411016</c:v>
                </c:pt>
                <c:pt idx="6">
                  <c:v>-3.1852717708942047</c:v>
                </c:pt>
                <c:pt idx="7">
                  <c:v>0.81497132508299153</c:v>
                </c:pt>
                <c:pt idx="8">
                  <c:v>4.3113772455090071</c:v>
                </c:pt>
                <c:pt idx="9">
                  <c:v>5.8449461080070098</c:v>
                </c:pt>
                <c:pt idx="10">
                  <c:v>-1.5571264085801895</c:v>
                </c:pt>
                <c:pt idx="11">
                  <c:v>1.9632139785882297</c:v>
                </c:pt>
                <c:pt idx="12">
                  <c:v>0.85864568622291415</c:v>
                </c:pt>
              </c:numCache>
            </c:numRef>
          </c:val>
          <c:smooth val="0"/>
          <c:extLst>
            <c:ext xmlns:c16="http://schemas.microsoft.com/office/drawing/2014/chart" uri="{C3380CC4-5D6E-409C-BE32-E72D297353CC}">
              <c16:uniqueId val="{00000020-65A9-4655-828C-1BFFA351B69C}"/>
            </c:ext>
          </c:extLst>
        </c:ser>
        <c:ser>
          <c:idx val="2"/>
          <c:order val="2"/>
          <c:tx>
            <c:strRef>
              <c:f>'[Data ST1 2026 _v3.xlsx]GRAF BM'!$F$46</c:f>
              <c:strCache>
                <c:ptCount val="1"/>
                <c:pt idx="0">
                  <c:v>YoY</c:v>
                </c:pt>
              </c:strCache>
            </c:strRef>
          </c:tx>
          <c:spPr>
            <a:ln w="28575" cap="rnd">
              <a:solidFill>
                <a:srgbClr val="C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1-65A9-4655-828C-1BFFA351B69C}"/>
                </c:ext>
              </c:extLst>
            </c:dLbl>
            <c:dLbl>
              <c:idx val="1"/>
              <c:delete val="1"/>
              <c:extLst>
                <c:ext xmlns:c15="http://schemas.microsoft.com/office/drawing/2012/chart" uri="{CE6537A1-D6FC-4f65-9D91-7224C49458BB}"/>
                <c:ext xmlns:c16="http://schemas.microsoft.com/office/drawing/2014/chart" uri="{C3380CC4-5D6E-409C-BE32-E72D297353CC}">
                  <c16:uniqueId val="{00000022-65A9-4655-828C-1BFFA351B69C}"/>
                </c:ext>
              </c:extLst>
            </c:dLbl>
            <c:dLbl>
              <c:idx val="2"/>
              <c:delete val="1"/>
              <c:extLst>
                <c:ext xmlns:c15="http://schemas.microsoft.com/office/drawing/2012/chart" uri="{CE6537A1-D6FC-4f65-9D91-7224C49458BB}"/>
                <c:ext xmlns:c16="http://schemas.microsoft.com/office/drawing/2014/chart" uri="{C3380CC4-5D6E-409C-BE32-E72D297353CC}">
                  <c16:uniqueId val="{00000023-65A9-4655-828C-1BFFA351B69C}"/>
                </c:ext>
              </c:extLst>
            </c:dLbl>
            <c:dLbl>
              <c:idx val="3"/>
              <c:delete val="1"/>
              <c:extLst>
                <c:ext xmlns:c15="http://schemas.microsoft.com/office/drawing/2012/chart" uri="{CE6537A1-D6FC-4f65-9D91-7224C49458BB}"/>
                <c:ext xmlns:c16="http://schemas.microsoft.com/office/drawing/2014/chart" uri="{C3380CC4-5D6E-409C-BE32-E72D297353CC}">
                  <c16:uniqueId val="{00000024-65A9-4655-828C-1BFFA351B69C}"/>
                </c:ext>
              </c:extLst>
            </c:dLbl>
            <c:dLbl>
              <c:idx val="4"/>
              <c:delete val="1"/>
              <c:extLst>
                <c:ext xmlns:c15="http://schemas.microsoft.com/office/drawing/2012/chart" uri="{CE6537A1-D6FC-4f65-9D91-7224C49458BB}"/>
                <c:ext xmlns:c16="http://schemas.microsoft.com/office/drawing/2014/chart" uri="{C3380CC4-5D6E-409C-BE32-E72D297353CC}">
                  <c16:uniqueId val="{00000025-65A9-4655-828C-1BFFA351B69C}"/>
                </c:ext>
              </c:extLst>
            </c:dLbl>
            <c:dLbl>
              <c:idx val="5"/>
              <c:delete val="1"/>
              <c:extLst>
                <c:ext xmlns:c15="http://schemas.microsoft.com/office/drawing/2012/chart" uri="{CE6537A1-D6FC-4f65-9D91-7224C49458BB}"/>
                <c:ext xmlns:c16="http://schemas.microsoft.com/office/drawing/2014/chart" uri="{C3380CC4-5D6E-409C-BE32-E72D297353CC}">
                  <c16:uniqueId val="{00000026-65A9-4655-828C-1BFFA351B69C}"/>
                </c:ext>
              </c:extLst>
            </c:dLbl>
            <c:dLbl>
              <c:idx val="6"/>
              <c:delete val="1"/>
              <c:extLst>
                <c:ext xmlns:c15="http://schemas.microsoft.com/office/drawing/2012/chart" uri="{CE6537A1-D6FC-4f65-9D91-7224C49458BB}"/>
                <c:ext xmlns:c16="http://schemas.microsoft.com/office/drawing/2014/chart" uri="{C3380CC4-5D6E-409C-BE32-E72D297353CC}">
                  <c16:uniqueId val="{00000027-65A9-4655-828C-1BFFA351B69C}"/>
                </c:ext>
              </c:extLst>
            </c:dLbl>
            <c:dLbl>
              <c:idx val="7"/>
              <c:delete val="1"/>
              <c:extLst>
                <c:ext xmlns:c15="http://schemas.microsoft.com/office/drawing/2012/chart" uri="{CE6537A1-D6FC-4f65-9D91-7224C49458BB}"/>
                <c:ext xmlns:c16="http://schemas.microsoft.com/office/drawing/2014/chart" uri="{C3380CC4-5D6E-409C-BE32-E72D297353CC}">
                  <c16:uniqueId val="{00000028-65A9-4655-828C-1BFFA351B69C}"/>
                </c:ext>
              </c:extLst>
            </c:dLbl>
            <c:dLbl>
              <c:idx val="8"/>
              <c:layout>
                <c:manualLayout>
                  <c:x val="-2.9247768130449769E-2"/>
                  <c:y val="-3.4649408351121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5A9-4655-828C-1BFFA351B69C}"/>
                </c:ext>
              </c:extLst>
            </c:dLbl>
            <c:dLbl>
              <c:idx val="9"/>
              <c:delete val="1"/>
              <c:extLst>
                <c:ext xmlns:c15="http://schemas.microsoft.com/office/drawing/2012/chart" uri="{CE6537A1-D6FC-4f65-9D91-7224C49458BB}"/>
                <c:ext xmlns:c16="http://schemas.microsoft.com/office/drawing/2014/chart" uri="{C3380CC4-5D6E-409C-BE32-E72D297353CC}">
                  <c16:uniqueId val="{0000002A-65A9-4655-828C-1BFFA351B69C}"/>
                </c:ext>
              </c:extLst>
            </c:dLbl>
            <c:dLbl>
              <c:idx val="10"/>
              <c:delete val="1"/>
              <c:extLst>
                <c:ext xmlns:c15="http://schemas.microsoft.com/office/drawing/2012/chart" uri="{CE6537A1-D6FC-4f65-9D91-7224C49458BB}"/>
                <c:ext xmlns:c16="http://schemas.microsoft.com/office/drawing/2014/chart" uri="{C3380CC4-5D6E-409C-BE32-E72D297353CC}">
                  <c16:uniqueId val="{0000002B-65A9-4655-828C-1BFFA351B69C}"/>
                </c:ext>
              </c:extLst>
            </c:dLbl>
            <c:dLbl>
              <c:idx val="11"/>
              <c:layout>
                <c:manualLayout>
                  <c:x val="-3.4389771418270182E-2"/>
                  <c:y val="-5.035340977114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65A9-4655-828C-1BFFA351B69C}"/>
                </c:ext>
              </c:extLst>
            </c:dLbl>
            <c:dLbl>
              <c:idx val="12"/>
              <c:layout>
                <c:manualLayout>
                  <c:x val="-2.2748264101460958E-2"/>
                  <c:y val="-5.197411252668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5A9-4655-828C-1BFFA351B69C}"/>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 ST1 2026 _v3.xlsx]GRAF BM'!$B$75:$C$87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'[Data ST1 2026 _v3.xlsx]GRAF BM'!$F$75:$F$87</c:f>
              <c:numCache>
                <c:formatCode>#,##0.0</c:formatCode>
                <c:ptCount val="13"/>
                <c:pt idx="0">
                  <c:v>35.474732819757747</c:v>
                </c:pt>
                <c:pt idx="1">
                  <c:v>21.588477500625892</c:v>
                </c:pt>
                <c:pt idx="2">
                  <c:v>25.965068532713186</c:v>
                </c:pt>
                <c:pt idx="3">
                  <c:v>17.660312016985213</c:v>
                </c:pt>
                <c:pt idx="4">
                  <c:v>18.9752055143273</c:v>
                </c:pt>
                <c:pt idx="5">
                  <c:v>23.79725096097436</c:v>
                </c:pt>
                <c:pt idx="6">
                  <c:v>22.329265469903792</c:v>
                </c:pt>
                <c:pt idx="7">
                  <c:v>21.384068804791468</c:v>
                </c:pt>
                <c:pt idx="8">
                  <c:v>18.887561849513745</c:v>
                </c:pt>
                <c:pt idx="9">
                  <c:v>7.7626511514601093</c:v>
                </c:pt>
                <c:pt idx="10">
                  <c:v>9.5749090993181518</c:v>
                </c:pt>
                <c:pt idx="11">
                  <c:v>10.822923979727994</c:v>
                </c:pt>
                <c:pt idx="12">
                  <c:v>7.1546586646552557</c:v>
                </c:pt>
              </c:numCache>
            </c:numRef>
          </c:val>
          <c:smooth val="0"/>
          <c:extLst>
            <c:ext xmlns:c16="http://schemas.microsoft.com/office/drawing/2014/chart" uri="{C3380CC4-5D6E-409C-BE32-E72D297353CC}">
              <c16:uniqueId val="{0000002E-65A9-4655-828C-1BFFA351B69C}"/>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Bil. Pelawat Domestik (juta)</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80"/>
          <c:min val="-10"/>
        </c:scaling>
        <c:delete val="0"/>
        <c:axPos val="r"/>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Peratus (%)</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Bil. Pelancong Domestik</c:v>
          </c:tx>
          <c:spPr>
            <a:solidFill>
              <a:srgbClr val="4BACC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014-422A-84A5-B52CCED6C525}"/>
                </c:ext>
              </c:extLst>
            </c:dLbl>
            <c:dLbl>
              <c:idx val="1"/>
              <c:delete val="1"/>
              <c:extLst>
                <c:ext xmlns:c15="http://schemas.microsoft.com/office/drawing/2012/chart" uri="{CE6537A1-D6FC-4f65-9D91-7224C49458BB}"/>
                <c:ext xmlns:c16="http://schemas.microsoft.com/office/drawing/2014/chart" uri="{C3380CC4-5D6E-409C-BE32-E72D297353CC}">
                  <c16:uniqueId val="{00000001-9014-422A-84A5-B52CCED6C525}"/>
                </c:ext>
              </c:extLst>
            </c:dLbl>
            <c:dLbl>
              <c:idx val="2"/>
              <c:delete val="1"/>
              <c:extLst>
                <c:ext xmlns:c15="http://schemas.microsoft.com/office/drawing/2012/chart" uri="{CE6537A1-D6FC-4f65-9D91-7224C49458BB}"/>
                <c:ext xmlns:c16="http://schemas.microsoft.com/office/drawing/2014/chart" uri="{C3380CC4-5D6E-409C-BE32-E72D297353CC}">
                  <c16:uniqueId val="{00000002-9014-422A-84A5-B52CCED6C525}"/>
                </c:ext>
              </c:extLst>
            </c:dLbl>
            <c:dLbl>
              <c:idx val="3"/>
              <c:delete val="1"/>
              <c:extLst>
                <c:ext xmlns:c15="http://schemas.microsoft.com/office/drawing/2012/chart" uri="{CE6537A1-D6FC-4f65-9D91-7224C49458BB}"/>
                <c:ext xmlns:c16="http://schemas.microsoft.com/office/drawing/2014/chart" uri="{C3380CC4-5D6E-409C-BE32-E72D297353CC}">
                  <c16:uniqueId val="{00000003-9014-422A-84A5-B52CCED6C525}"/>
                </c:ext>
              </c:extLst>
            </c:dLbl>
            <c:dLbl>
              <c:idx val="4"/>
              <c:delete val="1"/>
              <c:extLst>
                <c:ext xmlns:c15="http://schemas.microsoft.com/office/drawing/2012/chart" uri="{CE6537A1-D6FC-4f65-9D91-7224C49458BB}"/>
                <c:ext xmlns:c16="http://schemas.microsoft.com/office/drawing/2014/chart" uri="{C3380CC4-5D6E-409C-BE32-E72D297353CC}">
                  <c16:uniqueId val="{00000004-9014-422A-84A5-B52CCED6C525}"/>
                </c:ext>
              </c:extLst>
            </c:dLbl>
            <c:dLbl>
              <c:idx val="5"/>
              <c:delete val="1"/>
              <c:extLst>
                <c:ext xmlns:c15="http://schemas.microsoft.com/office/drawing/2012/chart" uri="{CE6537A1-D6FC-4f65-9D91-7224C49458BB}"/>
                <c:ext xmlns:c16="http://schemas.microsoft.com/office/drawing/2014/chart" uri="{C3380CC4-5D6E-409C-BE32-E72D297353CC}">
                  <c16:uniqueId val="{00000005-9014-422A-84A5-B52CCED6C525}"/>
                </c:ext>
              </c:extLst>
            </c:dLbl>
            <c:dLbl>
              <c:idx val="6"/>
              <c:delete val="1"/>
              <c:extLst>
                <c:ext xmlns:c15="http://schemas.microsoft.com/office/drawing/2012/chart" uri="{CE6537A1-D6FC-4f65-9D91-7224C49458BB}"/>
                <c:ext xmlns:c16="http://schemas.microsoft.com/office/drawing/2014/chart" uri="{C3380CC4-5D6E-409C-BE32-E72D297353CC}">
                  <c16:uniqueId val="{00000006-9014-422A-84A5-B52CCED6C525}"/>
                </c:ext>
              </c:extLst>
            </c:dLbl>
            <c:dLbl>
              <c:idx val="7"/>
              <c:delete val="1"/>
              <c:extLst>
                <c:ext xmlns:c15="http://schemas.microsoft.com/office/drawing/2012/chart" uri="{CE6537A1-D6FC-4f65-9D91-7224C49458BB}"/>
                <c:ext xmlns:c16="http://schemas.microsoft.com/office/drawing/2014/chart" uri="{C3380CC4-5D6E-409C-BE32-E72D297353CC}">
                  <c16:uniqueId val="{00000007-9014-422A-84A5-B52CCED6C525}"/>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14-422A-84A5-B52CCED6C525}"/>
                </c:ext>
              </c:extLst>
            </c:dLbl>
            <c:dLbl>
              <c:idx val="10"/>
              <c:layout>
                <c:manualLayout>
                  <c:x val="0"/>
                  <c:y val="2.2108226558142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14-422A-84A5-B52CCED6C525}"/>
                </c:ext>
              </c:extLst>
            </c:dLbl>
            <c:dLbl>
              <c:idx val="11"/>
              <c:layout>
                <c:manualLayout>
                  <c:x val="0"/>
                  <c:y val="4.45750589958896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014-422A-84A5-B52CCED6C525}"/>
                </c:ext>
              </c:extLst>
            </c:dLbl>
            <c:dLbl>
              <c:idx val="12"/>
              <c:layout>
                <c:manualLayout>
                  <c:x val="0"/>
                  <c:y val="4.21291753495891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14-422A-84A5-B52CCED6C525}"/>
                </c:ext>
              </c:extLst>
            </c:dLbl>
            <c:numFmt formatCode="#,##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PELANCONG!$D$10:$E$22</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PELANCONG!$F$10:$F$22</c:f>
              <c:numCache>
                <c:formatCode>_(* #,##0.0_);_(* \(#,##0.0\);_(* "-"??_);_(@_)</c:formatCode>
                <c:ptCount val="13"/>
                <c:pt idx="0">
                  <c:v>19.126810157067776</c:v>
                </c:pt>
                <c:pt idx="1">
                  <c:v>21.337525653335096</c:v>
                </c:pt>
                <c:pt idx="2">
                  <c:v>19.589506712188566</c:v>
                </c:pt>
                <c:pt idx="3">
                  <c:v>19.505577477408572</c:v>
                </c:pt>
                <c:pt idx="4">
                  <c:v>18.313668920788295</c:v>
                </c:pt>
                <c:pt idx="5">
                  <c:v>26.276572358945103</c:v>
                </c:pt>
                <c:pt idx="6">
                  <c:v>23.9781289757072</c:v>
                </c:pt>
                <c:pt idx="7">
                  <c:v>24.721571927024662</c:v>
                </c:pt>
                <c:pt idx="8">
                  <c:v>25.2082836275383</c:v>
                </c:pt>
                <c:pt idx="9">
                  <c:v>27.393072958032601</c:v>
                </c:pt>
                <c:pt idx="10">
                  <c:v>26.708246134081783</c:v>
                </c:pt>
                <c:pt idx="11">
                  <c:v>27.215702810629335</c:v>
                </c:pt>
                <c:pt idx="12">
                  <c:v>27.415075541546301</c:v>
                </c:pt>
              </c:numCache>
            </c:numRef>
          </c:val>
          <c:extLst>
            <c:ext xmlns:c16="http://schemas.microsoft.com/office/drawing/2014/chart" uri="{C3380CC4-5D6E-409C-BE32-E72D297353CC}">
              <c16:uniqueId val="{0000000B-9014-422A-84A5-B52CCED6C525}"/>
            </c:ext>
          </c:extLst>
        </c:ser>
        <c:dLbls>
          <c:showLegendKey val="0"/>
          <c:showVal val="0"/>
          <c:showCatName val="0"/>
          <c:showSerName val="0"/>
          <c:showPercent val="0"/>
          <c:showBubbleSize val="0"/>
        </c:dLbls>
        <c:gapWidth val="150"/>
        <c:axId val="30698607"/>
        <c:axId val="1988513135"/>
      </c:barChart>
      <c:lineChart>
        <c:grouping val="standard"/>
        <c:varyColors val="0"/>
        <c:ser>
          <c:idx val="1"/>
          <c:order val="1"/>
          <c:tx>
            <c:v>Kadar Tahunan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9014-422A-84A5-B52CCED6C525}"/>
                </c:ext>
              </c:extLst>
            </c:dLbl>
            <c:dLbl>
              <c:idx val="1"/>
              <c:delete val="1"/>
              <c:extLst>
                <c:ext xmlns:c15="http://schemas.microsoft.com/office/drawing/2012/chart" uri="{CE6537A1-D6FC-4f65-9D91-7224C49458BB}"/>
                <c:ext xmlns:c16="http://schemas.microsoft.com/office/drawing/2014/chart" uri="{C3380CC4-5D6E-409C-BE32-E72D297353CC}">
                  <c16:uniqueId val="{0000000D-9014-422A-84A5-B52CCED6C525}"/>
                </c:ext>
              </c:extLst>
            </c:dLbl>
            <c:dLbl>
              <c:idx val="2"/>
              <c:delete val="1"/>
              <c:extLst>
                <c:ext xmlns:c15="http://schemas.microsoft.com/office/drawing/2012/chart" uri="{CE6537A1-D6FC-4f65-9D91-7224C49458BB}"/>
                <c:ext xmlns:c16="http://schemas.microsoft.com/office/drawing/2014/chart" uri="{C3380CC4-5D6E-409C-BE32-E72D297353CC}">
                  <c16:uniqueId val="{0000000E-9014-422A-84A5-B52CCED6C525}"/>
                </c:ext>
              </c:extLst>
            </c:dLbl>
            <c:dLbl>
              <c:idx val="3"/>
              <c:delete val="1"/>
              <c:extLst>
                <c:ext xmlns:c15="http://schemas.microsoft.com/office/drawing/2012/chart" uri="{CE6537A1-D6FC-4f65-9D91-7224C49458BB}"/>
                <c:ext xmlns:c16="http://schemas.microsoft.com/office/drawing/2014/chart" uri="{C3380CC4-5D6E-409C-BE32-E72D297353CC}">
                  <c16:uniqueId val="{0000000F-9014-422A-84A5-B52CCED6C525}"/>
                </c:ext>
              </c:extLst>
            </c:dLbl>
            <c:dLbl>
              <c:idx val="4"/>
              <c:delete val="1"/>
              <c:extLst>
                <c:ext xmlns:c15="http://schemas.microsoft.com/office/drawing/2012/chart" uri="{CE6537A1-D6FC-4f65-9D91-7224C49458BB}"/>
                <c:ext xmlns:c16="http://schemas.microsoft.com/office/drawing/2014/chart" uri="{C3380CC4-5D6E-409C-BE32-E72D297353CC}">
                  <c16:uniqueId val="{00000010-9014-422A-84A5-B52CCED6C525}"/>
                </c:ext>
              </c:extLst>
            </c:dLbl>
            <c:dLbl>
              <c:idx val="5"/>
              <c:delete val="1"/>
              <c:extLst>
                <c:ext xmlns:c15="http://schemas.microsoft.com/office/drawing/2012/chart" uri="{CE6537A1-D6FC-4f65-9D91-7224C49458BB}"/>
                <c:ext xmlns:c16="http://schemas.microsoft.com/office/drawing/2014/chart" uri="{C3380CC4-5D6E-409C-BE32-E72D297353CC}">
                  <c16:uniqueId val="{00000011-9014-422A-84A5-B52CCED6C525}"/>
                </c:ext>
              </c:extLst>
            </c:dLbl>
            <c:dLbl>
              <c:idx val="6"/>
              <c:delete val="1"/>
              <c:extLst>
                <c:ext xmlns:c15="http://schemas.microsoft.com/office/drawing/2012/chart" uri="{CE6537A1-D6FC-4f65-9D91-7224C49458BB}"/>
                <c:ext xmlns:c16="http://schemas.microsoft.com/office/drawing/2014/chart" uri="{C3380CC4-5D6E-409C-BE32-E72D297353CC}">
                  <c16:uniqueId val="{00000012-9014-422A-84A5-B52CCED6C525}"/>
                </c:ext>
              </c:extLst>
            </c:dLbl>
            <c:dLbl>
              <c:idx val="7"/>
              <c:delete val="1"/>
              <c:extLst>
                <c:ext xmlns:c15="http://schemas.microsoft.com/office/drawing/2012/chart" uri="{CE6537A1-D6FC-4f65-9D91-7224C49458BB}"/>
                <c:ext xmlns:c16="http://schemas.microsoft.com/office/drawing/2014/chart" uri="{C3380CC4-5D6E-409C-BE32-E72D297353CC}">
                  <c16:uniqueId val="{00000013-9014-422A-84A5-B52CCED6C525}"/>
                </c:ext>
              </c:extLst>
            </c:dLbl>
            <c:dLbl>
              <c:idx val="9"/>
              <c:layout>
                <c:manualLayout>
                  <c:x val="-3.9298689904778326E-2"/>
                  <c:y val="-0.110651499842979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014-422A-84A5-B52CCED6C525}"/>
                </c:ext>
              </c:extLst>
            </c:dLbl>
            <c:dLbl>
              <c:idx val="10"/>
              <c:layout>
                <c:manualLayout>
                  <c:x val="-4.5024265523742946E-2"/>
                  <c:y val="-9.7386563908093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014-422A-84A5-B52CCED6C525}"/>
                </c:ext>
              </c:extLst>
            </c:dLbl>
            <c:dLbl>
              <c:idx val="11"/>
              <c:layout>
                <c:manualLayout>
                  <c:x val="-4.5024265523742946E-2"/>
                  <c:y val="-4.8748465480180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CF-4FC6-99B1-09C64CB5FBFF}"/>
                </c:ext>
              </c:extLst>
            </c:dLbl>
            <c:spPr>
              <a:solidFill>
                <a:schemeClr val="bg1"/>
              </a:solid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PELANCONG!$D$10:$E$22</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PELANCONG!$H$10:$H$22</c:f>
              <c:numCache>
                <c:formatCode>0.0</c:formatCode>
                <c:ptCount val="13"/>
                <c:pt idx="0">
                  <c:v>53.587886478188707</c:v>
                </c:pt>
                <c:pt idx="1">
                  <c:v>23.574538567172421</c:v>
                </c:pt>
                <c:pt idx="2">
                  <c:v>16.511183730182101</c:v>
                </c:pt>
                <c:pt idx="3">
                  <c:v>8.1818612879558383</c:v>
                </c:pt>
                <c:pt idx="4" formatCode="#,##0.0">
                  <c:v>-4.2513165007757809</c:v>
                </c:pt>
                <c:pt idx="5" formatCode="#,##0.0">
                  <c:v>23.147232654119975</c:v>
                </c:pt>
                <c:pt idx="6" formatCode="#,##0.0">
                  <c:v>22.402923810164353</c:v>
                </c:pt>
                <c:pt idx="7" formatCode="#,##0.0">
                  <c:v>26.741040892828071</c:v>
                </c:pt>
                <c:pt idx="8" formatCode="#,##0.0">
                  <c:v>37.64737004131247</c:v>
                </c:pt>
                <c:pt idx="9" formatCode="#,##0.0">
                  <c:v>4.2490344015794657</c:v>
                </c:pt>
                <c:pt idx="10" formatCode="#,##0.0">
                  <c:v>11.385864014412995</c:v>
                </c:pt>
                <c:pt idx="11" formatCode="#,##0.0">
                  <c:v>10.08888468325182</c:v>
                </c:pt>
                <c:pt idx="12" formatCode="#,##0.0">
                  <c:v>8.7542331188198439</c:v>
                </c:pt>
              </c:numCache>
            </c:numRef>
          </c:val>
          <c:smooth val="0"/>
          <c:extLst>
            <c:ext xmlns:c16="http://schemas.microsoft.com/office/drawing/2014/chart" uri="{C3380CC4-5D6E-409C-BE32-E72D297353CC}">
              <c16:uniqueId val="{00000016-9014-422A-84A5-B52CCED6C525}"/>
            </c:ext>
          </c:extLst>
        </c:ser>
        <c:dLbls>
          <c:showLegendKey val="0"/>
          <c:showVal val="0"/>
          <c:showCatName val="0"/>
          <c:showSerName val="0"/>
          <c:showPercent val="0"/>
          <c:showBubbleSize val="0"/>
        </c:dLbls>
        <c:marker val="1"/>
        <c:smooth val="0"/>
        <c:axId val="30699007"/>
        <c:axId val="1704125055"/>
      </c:lineChart>
      <c:catAx>
        <c:axId val="306986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8513135"/>
        <c:crosses val="autoZero"/>
        <c:auto val="1"/>
        <c:lblAlgn val="ctr"/>
        <c:lblOffset val="100"/>
        <c:noMultiLvlLbl val="0"/>
      </c:catAx>
      <c:valAx>
        <c:axId val="19885131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Bil. Pelancong Domestik (juta)</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8607"/>
        <c:crosses val="autoZero"/>
        <c:crossBetween val="between"/>
      </c:valAx>
      <c:valAx>
        <c:axId val="1704125055"/>
        <c:scaling>
          <c:orientation val="minMax"/>
          <c:max val="115"/>
          <c:min val="-30"/>
        </c:scaling>
        <c:delete val="0"/>
        <c:axPos val="r"/>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Peratus %</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9007"/>
        <c:crosses val="max"/>
        <c:crossBetween val="between"/>
      </c:valAx>
      <c:catAx>
        <c:axId val="30699007"/>
        <c:scaling>
          <c:orientation val="minMax"/>
        </c:scaling>
        <c:delete val="1"/>
        <c:axPos val="b"/>
        <c:numFmt formatCode="General" sourceLinked="1"/>
        <c:majorTickMark val="none"/>
        <c:minorTickMark val="none"/>
        <c:tickLblPos val="nextTo"/>
        <c:crossAx val="1704125055"/>
        <c:crosses val="autoZero"/>
        <c:auto val="1"/>
        <c:lblAlgn val="ctr"/>
        <c:lblOffset val="100"/>
        <c:noMultiLvlLbl val="0"/>
      </c:cat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Perbelanjaan Pelawat Domestik</c:v>
          </c:tx>
          <c:spPr>
            <a:solidFill>
              <a:srgbClr val="4BACC6"/>
            </a:solidFill>
            <a:ln>
              <a:noFill/>
            </a:ln>
            <a:effectLst/>
          </c:spPr>
          <c:invertIfNegative val="0"/>
          <c:dPt>
            <c:idx val="8"/>
            <c:invertIfNegative val="0"/>
            <c:bubble3D val="0"/>
            <c:spPr>
              <a:solidFill>
                <a:srgbClr val="4BACC6"/>
              </a:solidFill>
              <a:ln>
                <a:noFill/>
              </a:ln>
              <a:effectLst/>
            </c:spPr>
            <c:extLst>
              <c:ext xmlns:c16="http://schemas.microsoft.com/office/drawing/2014/chart" uri="{C3380CC4-5D6E-409C-BE32-E72D297353CC}">
                <c16:uniqueId val="{00000001-1FB5-4E7E-83A3-E1E6A81E0710}"/>
              </c:ext>
            </c:extLst>
          </c:dPt>
          <c:dPt>
            <c:idx val="9"/>
            <c:invertIfNegative val="0"/>
            <c:bubble3D val="0"/>
            <c:spPr>
              <a:solidFill>
                <a:srgbClr val="4BACC6"/>
              </a:solidFill>
              <a:ln>
                <a:noFill/>
              </a:ln>
              <a:effectLst/>
            </c:spPr>
            <c:extLst>
              <c:ext xmlns:c16="http://schemas.microsoft.com/office/drawing/2014/chart" uri="{C3380CC4-5D6E-409C-BE32-E72D297353CC}">
                <c16:uniqueId val="{00000003-1FB5-4E7E-83A3-E1E6A81E0710}"/>
              </c:ext>
            </c:extLst>
          </c:dPt>
          <c:dPt>
            <c:idx val="10"/>
            <c:invertIfNegative val="0"/>
            <c:bubble3D val="0"/>
            <c:spPr>
              <a:solidFill>
                <a:srgbClr val="4BACC6"/>
              </a:solidFill>
              <a:ln>
                <a:noFill/>
              </a:ln>
              <a:effectLst/>
            </c:spPr>
            <c:extLst>
              <c:ext xmlns:c16="http://schemas.microsoft.com/office/drawing/2014/chart" uri="{C3380CC4-5D6E-409C-BE32-E72D297353CC}">
                <c16:uniqueId val="{00000005-1FB5-4E7E-83A3-E1E6A81E0710}"/>
              </c:ext>
            </c:extLst>
          </c:dPt>
          <c:dPt>
            <c:idx val="15"/>
            <c:invertIfNegative val="0"/>
            <c:bubble3D val="0"/>
            <c:spPr>
              <a:solidFill>
                <a:srgbClr val="4BACC6"/>
              </a:solidFill>
              <a:ln>
                <a:noFill/>
              </a:ln>
              <a:effectLst/>
            </c:spPr>
            <c:extLst>
              <c:ext xmlns:c16="http://schemas.microsoft.com/office/drawing/2014/chart" uri="{C3380CC4-5D6E-409C-BE32-E72D297353CC}">
                <c16:uniqueId val="{00000007-1FB5-4E7E-83A3-E1E6A81E0710}"/>
              </c:ext>
            </c:extLst>
          </c:dPt>
          <c:dPt>
            <c:idx val="16"/>
            <c:invertIfNegative val="0"/>
            <c:bubble3D val="0"/>
            <c:spPr>
              <a:solidFill>
                <a:srgbClr val="FFC000"/>
              </a:solidFill>
              <a:ln>
                <a:noFill/>
              </a:ln>
              <a:effectLst/>
            </c:spPr>
            <c:extLst>
              <c:ext xmlns:c16="http://schemas.microsoft.com/office/drawing/2014/chart" uri="{C3380CC4-5D6E-409C-BE32-E72D297353CC}">
                <c16:uniqueId val="{00000009-1FB5-4E7E-83A3-E1E6A81E0710}"/>
              </c:ext>
            </c:extLst>
          </c:dPt>
          <c:dLbls>
            <c:dLbl>
              <c:idx val="0"/>
              <c:delete val="1"/>
              <c:extLst>
                <c:ext xmlns:c15="http://schemas.microsoft.com/office/drawing/2012/chart" uri="{CE6537A1-D6FC-4f65-9D91-7224C49458BB}"/>
                <c:ext xmlns:c16="http://schemas.microsoft.com/office/drawing/2014/chart" uri="{C3380CC4-5D6E-409C-BE32-E72D297353CC}">
                  <c16:uniqueId val="{0000000A-1FB5-4E7E-83A3-E1E6A81E0710}"/>
                </c:ext>
              </c:extLst>
            </c:dLbl>
            <c:dLbl>
              <c:idx val="1"/>
              <c:delete val="1"/>
              <c:extLst>
                <c:ext xmlns:c15="http://schemas.microsoft.com/office/drawing/2012/chart" uri="{CE6537A1-D6FC-4f65-9D91-7224C49458BB}"/>
                <c:ext xmlns:c16="http://schemas.microsoft.com/office/drawing/2014/chart" uri="{C3380CC4-5D6E-409C-BE32-E72D297353CC}">
                  <c16:uniqueId val="{0000000B-1FB5-4E7E-83A3-E1E6A81E0710}"/>
                </c:ext>
              </c:extLst>
            </c:dLbl>
            <c:dLbl>
              <c:idx val="2"/>
              <c:delete val="1"/>
              <c:extLst>
                <c:ext xmlns:c15="http://schemas.microsoft.com/office/drawing/2012/chart" uri="{CE6537A1-D6FC-4f65-9D91-7224C49458BB}"/>
                <c:ext xmlns:c16="http://schemas.microsoft.com/office/drawing/2014/chart" uri="{C3380CC4-5D6E-409C-BE32-E72D297353CC}">
                  <c16:uniqueId val="{0000000C-1FB5-4E7E-83A3-E1E6A81E0710}"/>
                </c:ext>
              </c:extLst>
            </c:dLbl>
            <c:dLbl>
              <c:idx val="3"/>
              <c:delete val="1"/>
              <c:extLst>
                <c:ext xmlns:c15="http://schemas.microsoft.com/office/drawing/2012/chart" uri="{CE6537A1-D6FC-4f65-9D91-7224C49458BB}"/>
                <c:ext xmlns:c16="http://schemas.microsoft.com/office/drawing/2014/chart" uri="{C3380CC4-5D6E-409C-BE32-E72D297353CC}">
                  <c16:uniqueId val="{0000000D-1FB5-4E7E-83A3-E1E6A81E0710}"/>
                </c:ext>
              </c:extLst>
            </c:dLbl>
            <c:dLbl>
              <c:idx val="4"/>
              <c:delete val="1"/>
              <c:extLst>
                <c:ext xmlns:c15="http://schemas.microsoft.com/office/drawing/2012/chart" uri="{CE6537A1-D6FC-4f65-9D91-7224C49458BB}"/>
                <c:ext xmlns:c16="http://schemas.microsoft.com/office/drawing/2014/chart" uri="{C3380CC4-5D6E-409C-BE32-E72D297353CC}">
                  <c16:uniqueId val="{0000000E-1FB5-4E7E-83A3-E1E6A81E0710}"/>
                </c:ext>
              </c:extLst>
            </c:dLbl>
            <c:dLbl>
              <c:idx val="5"/>
              <c:delete val="1"/>
              <c:extLst>
                <c:ext xmlns:c15="http://schemas.microsoft.com/office/drawing/2012/chart" uri="{CE6537A1-D6FC-4f65-9D91-7224C49458BB}"/>
                <c:ext xmlns:c16="http://schemas.microsoft.com/office/drawing/2014/chart" uri="{C3380CC4-5D6E-409C-BE32-E72D297353CC}">
                  <c16:uniqueId val="{0000000F-1FB5-4E7E-83A3-E1E6A81E0710}"/>
                </c:ext>
              </c:extLst>
            </c:dLbl>
            <c:dLbl>
              <c:idx val="6"/>
              <c:delete val="1"/>
              <c:extLst>
                <c:ext xmlns:c15="http://schemas.microsoft.com/office/drawing/2012/chart" uri="{CE6537A1-D6FC-4f65-9D91-7224C49458BB}"/>
                <c:ext xmlns:c16="http://schemas.microsoft.com/office/drawing/2014/chart" uri="{C3380CC4-5D6E-409C-BE32-E72D297353CC}">
                  <c16:uniqueId val="{00000010-1FB5-4E7E-83A3-E1E6A81E0710}"/>
                </c:ext>
              </c:extLst>
            </c:dLbl>
            <c:dLbl>
              <c:idx val="7"/>
              <c:delete val="1"/>
              <c:extLst>
                <c:ext xmlns:c15="http://schemas.microsoft.com/office/drawing/2012/chart" uri="{CE6537A1-D6FC-4f65-9D91-7224C49458BB}"/>
                <c:ext xmlns:c16="http://schemas.microsoft.com/office/drawing/2014/chart" uri="{C3380CC4-5D6E-409C-BE32-E72D297353CC}">
                  <c16:uniqueId val="{00000011-1FB5-4E7E-83A3-E1E6A81E0710}"/>
                </c:ext>
              </c:extLst>
            </c:dLbl>
            <c:dLbl>
              <c:idx val="9"/>
              <c:delete val="1"/>
              <c:extLst>
                <c:ext xmlns:c15="http://schemas.microsoft.com/office/drawing/2012/chart" uri="{CE6537A1-D6FC-4f65-9D91-7224C49458BB}"/>
                <c:ext xmlns:c16="http://schemas.microsoft.com/office/drawing/2014/chart" uri="{C3380CC4-5D6E-409C-BE32-E72D297353CC}">
                  <c16:uniqueId val="{00000003-1FB5-4E7E-83A3-E1E6A81E0710}"/>
                </c:ext>
              </c:extLst>
            </c:dLbl>
            <c:dLbl>
              <c:idx val="10"/>
              <c:delete val="1"/>
              <c:extLst>
                <c:ext xmlns:c15="http://schemas.microsoft.com/office/drawing/2012/chart" uri="{CE6537A1-D6FC-4f65-9D91-7224C49458BB}"/>
                <c:ext xmlns:c16="http://schemas.microsoft.com/office/drawing/2014/chart" uri="{C3380CC4-5D6E-409C-BE32-E72D297353CC}">
                  <c16:uniqueId val="{00000005-1FB5-4E7E-83A3-E1E6A81E071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BM'!$I$75:$J$87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BM'!$K$75:$K$87</c:f>
              <c:numCache>
                <c:formatCode>#,##0.0</c:formatCode>
                <c:ptCount val="13"/>
                <c:pt idx="0">
                  <c:v>19.206216435999998</c:v>
                </c:pt>
                <c:pt idx="1">
                  <c:v>21.877902505356101</c:v>
                </c:pt>
                <c:pt idx="2">
                  <c:v>20.07010253</c:v>
                </c:pt>
                <c:pt idx="3">
                  <c:v>23.777902505356103</c:v>
                </c:pt>
                <c:pt idx="4">
                  <c:v>24.063308671996801</c:v>
                </c:pt>
                <c:pt idx="5">
                  <c:v>28.1361506808679</c:v>
                </c:pt>
                <c:pt idx="6">
                  <c:v>25.561</c:v>
                </c:pt>
                <c:pt idx="7">
                  <c:v>28.98</c:v>
                </c:pt>
                <c:pt idx="8">
                  <c:v>29.3843011697988</c:v>
                </c:pt>
                <c:pt idx="9">
                  <c:v>29.205670277847002</c:v>
                </c:pt>
                <c:pt idx="10">
                  <c:v>29.840283320943954</c:v>
                </c:pt>
                <c:pt idx="11">
                  <c:v>32.57</c:v>
                </c:pt>
                <c:pt idx="12">
                  <c:v>34.039064104007892</c:v>
                </c:pt>
              </c:numCache>
            </c:numRef>
          </c:val>
          <c:extLst>
            <c:ext xmlns:c16="http://schemas.microsoft.com/office/drawing/2014/chart" uri="{C3380CC4-5D6E-409C-BE32-E72D297353CC}">
              <c16:uniqueId val="{00000012-1FB5-4E7E-83A3-E1E6A81E0710}"/>
            </c:ext>
          </c:extLst>
        </c:ser>
        <c:dLbls>
          <c:showLegendKey val="0"/>
          <c:showVal val="0"/>
          <c:showCatName val="0"/>
          <c:showSerName val="0"/>
          <c:showPercent val="0"/>
          <c:showBubbleSize val="0"/>
        </c:dLbls>
        <c:gapWidth val="100"/>
        <c:axId val="1830135472"/>
        <c:axId val="1475871807"/>
      </c:barChart>
      <c:lineChart>
        <c:grouping val="standard"/>
        <c:varyColors val="0"/>
        <c:ser>
          <c:idx val="2"/>
          <c:order val="1"/>
          <c:tx>
            <c:v>QoQ</c:v>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1FB5-4E7E-83A3-E1E6A81E0710}"/>
                </c:ext>
              </c:extLst>
            </c:dLbl>
            <c:dLbl>
              <c:idx val="1"/>
              <c:delete val="1"/>
              <c:extLst>
                <c:ext xmlns:c15="http://schemas.microsoft.com/office/drawing/2012/chart" uri="{CE6537A1-D6FC-4f65-9D91-7224C49458BB}"/>
                <c:ext xmlns:c16="http://schemas.microsoft.com/office/drawing/2014/chart" uri="{C3380CC4-5D6E-409C-BE32-E72D297353CC}">
                  <c16:uniqueId val="{00000014-1FB5-4E7E-83A3-E1E6A81E0710}"/>
                </c:ext>
              </c:extLst>
            </c:dLbl>
            <c:dLbl>
              <c:idx val="2"/>
              <c:delete val="1"/>
              <c:extLst>
                <c:ext xmlns:c15="http://schemas.microsoft.com/office/drawing/2012/chart" uri="{CE6537A1-D6FC-4f65-9D91-7224C49458BB}"/>
                <c:ext xmlns:c16="http://schemas.microsoft.com/office/drawing/2014/chart" uri="{C3380CC4-5D6E-409C-BE32-E72D297353CC}">
                  <c16:uniqueId val="{00000015-1FB5-4E7E-83A3-E1E6A81E0710}"/>
                </c:ext>
              </c:extLst>
            </c:dLbl>
            <c:dLbl>
              <c:idx val="3"/>
              <c:delete val="1"/>
              <c:extLst>
                <c:ext xmlns:c15="http://schemas.microsoft.com/office/drawing/2012/chart" uri="{CE6537A1-D6FC-4f65-9D91-7224C49458BB}"/>
                <c:ext xmlns:c16="http://schemas.microsoft.com/office/drawing/2014/chart" uri="{C3380CC4-5D6E-409C-BE32-E72D297353CC}">
                  <c16:uniqueId val="{00000016-1FB5-4E7E-83A3-E1E6A81E0710}"/>
                </c:ext>
              </c:extLst>
            </c:dLbl>
            <c:dLbl>
              <c:idx val="4"/>
              <c:delete val="1"/>
              <c:extLst>
                <c:ext xmlns:c15="http://schemas.microsoft.com/office/drawing/2012/chart" uri="{CE6537A1-D6FC-4f65-9D91-7224C49458BB}"/>
                <c:ext xmlns:c16="http://schemas.microsoft.com/office/drawing/2014/chart" uri="{C3380CC4-5D6E-409C-BE32-E72D297353CC}">
                  <c16:uniqueId val="{00000017-1FB5-4E7E-83A3-E1E6A81E0710}"/>
                </c:ext>
              </c:extLst>
            </c:dLbl>
            <c:dLbl>
              <c:idx val="5"/>
              <c:delete val="1"/>
              <c:extLst>
                <c:ext xmlns:c15="http://schemas.microsoft.com/office/drawing/2012/chart" uri="{CE6537A1-D6FC-4f65-9D91-7224C49458BB}"/>
                <c:ext xmlns:c16="http://schemas.microsoft.com/office/drawing/2014/chart" uri="{C3380CC4-5D6E-409C-BE32-E72D297353CC}">
                  <c16:uniqueId val="{00000018-1FB5-4E7E-83A3-E1E6A81E0710}"/>
                </c:ext>
              </c:extLst>
            </c:dLbl>
            <c:dLbl>
              <c:idx val="6"/>
              <c:delete val="1"/>
              <c:extLst>
                <c:ext xmlns:c15="http://schemas.microsoft.com/office/drawing/2012/chart" uri="{CE6537A1-D6FC-4f65-9D91-7224C49458BB}"/>
                <c:ext xmlns:c16="http://schemas.microsoft.com/office/drawing/2014/chart" uri="{C3380CC4-5D6E-409C-BE32-E72D297353CC}">
                  <c16:uniqueId val="{00000019-1FB5-4E7E-83A3-E1E6A81E0710}"/>
                </c:ext>
              </c:extLst>
            </c:dLbl>
            <c:dLbl>
              <c:idx val="7"/>
              <c:delete val="1"/>
              <c:extLst>
                <c:ext xmlns:c15="http://schemas.microsoft.com/office/drawing/2012/chart" uri="{CE6537A1-D6FC-4f65-9D91-7224C49458BB}"/>
                <c:ext xmlns:c16="http://schemas.microsoft.com/office/drawing/2014/chart" uri="{C3380CC4-5D6E-409C-BE32-E72D297353CC}">
                  <c16:uniqueId val="{0000001A-1FB5-4E7E-83A3-E1E6A81E0710}"/>
                </c:ext>
              </c:extLst>
            </c:dLbl>
            <c:dLbl>
              <c:idx val="9"/>
              <c:delete val="1"/>
              <c:extLst>
                <c:ext xmlns:c15="http://schemas.microsoft.com/office/drawing/2012/chart" uri="{CE6537A1-D6FC-4f65-9D91-7224C49458BB}"/>
                <c:ext xmlns:c16="http://schemas.microsoft.com/office/drawing/2014/chart" uri="{C3380CC4-5D6E-409C-BE32-E72D297353CC}">
                  <c16:uniqueId val="{0000001B-1FB5-4E7E-83A3-E1E6A81E0710}"/>
                </c:ext>
              </c:extLst>
            </c:dLbl>
            <c:dLbl>
              <c:idx val="10"/>
              <c:delete val="1"/>
              <c:extLst>
                <c:ext xmlns:c15="http://schemas.microsoft.com/office/drawing/2012/chart" uri="{CE6537A1-D6FC-4f65-9D91-7224C49458BB}"/>
                <c:ext xmlns:c16="http://schemas.microsoft.com/office/drawing/2014/chart" uri="{C3380CC4-5D6E-409C-BE32-E72D297353CC}">
                  <c16:uniqueId val="{0000001C-1FB5-4E7E-83A3-E1E6A81E0710}"/>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BM'!$I$75:$J$87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BM'!$L$75:$L$87</c:f>
              <c:numCache>
                <c:formatCode>#,##0.0</c:formatCode>
                <c:ptCount val="13"/>
                <c:pt idx="0">
                  <c:v>4.5706662065483128</c:v>
                </c:pt>
                <c:pt idx="1">
                  <c:v>13.91052776198185</c:v>
                </c:pt>
                <c:pt idx="2">
                  <c:v>-8.263132057168276</c:v>
                </c:pt>
                <c:pt idx="3">
                  <c:v>18.474245309977011</c:v>
                </c:pt>
                <c:pt idx="4">
                  <c:v>1.2003000120654361</c:v>
                </c:pt>
                <c:pt idx="5">
                  <c:v>16.925527841525746</c:v>
                </c:pt>
                <c:pt idx="6">
                  <c:v>-9.1</c:v>
                </c:pt>
                <c:pt idx="7">
                  <c:v>13.375846015414105</c:v>
                </c:pt>
                <c:pt idx="8">
                  <c:v>1.3951041055859204</c:v>
                </c:pt>
                <c:pt idx="9">
                  <c:v>-0.60791267731558074</c:v>
                </c:pt>
                <c:pt idx="10">
                  <c:v>2.1729103871254596</c:v>
                </c:pt>
                <c:pt idx="11">
                  <c:v>9.1477572437797416</c:v>
                </c:pt>
                <c:pt idx="12">
                  <c:v>4.510482358022383</c:v>
                </c:pt>
              </c:numCache>
            </c:numRef>
          </c:val>
          <c:smooth val="0"/>
          <c:extLst>
            <c:ext xmlns:c16="http://schemas.microsoft.com/office/drawing/2014/chart" uri="{C3380CC4-5D6E-409C-BE32-E72D297353CC}">
              <c16:uniqueId val="{0000001D-1FB5-4E7E-83A3-E1E6A81E0710}"/>
            </c:ext>
          </c:extLst>
        </c:ser>
        <c:ser>
          <c:idx val="1"/>
          <c:order val="2"/>
          <c:tx>
            <c:v>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E-1FB5-4E7E-83A3-E1E6A81E0710}"/>
                </c:ext>
              </c:extLst>
            </c:dLbl>
            <c:dLbl>
              <c:idx val="1"/>
              <c:delete val="1"/>
              <c:extLst>
                <c:ext xmlns:c15="http://schemas.microsoft.com/office/drawing/2012/chart" uri="{CE6537A1-D6FC-4f65-9D91-7224C49458BB}"/>
                <c:ext xmlns:c16="http://schemas.microsoft.com/office/drawing/2014/chart" uri="{C3380CC4-5D6E-409C-BE32-E72D297353CC}">
                  <c16:uniqueId val="{0000001F-1FB5-4E7E-83A3-E1E6A81E0710}"/>
                </c:ext>
              </c:extLst>
            </c:dLbl>
            <c:dLbl>
              <c:idx val="2"/>
              <c:delete val="1"/>
              <c:extLst>
                <c:ext xmlns:c15="http://schemas.microsoft.com/office/drawing/2012/chart" uri="{CE6537A1-D6FC-4f65-9D91-7224C49458BB}"/>
                <c:ext xmlns:c16="http://schemas.microsoft.com/office/drawing/2014/chart" uri="{C3380CC4-5D6E-409C-BE32-E72D297353CC}">
                  <c16:uniqueId val="{00000020-1FB5-4E7E-83A3-E1E6A81E0710}"/>
                </c:ext>
              </c:extLst>
            </c:dLbl>
            <c:dLbl>
              <c:idx val="3"/>
              <c:delete val="1"/>
              <c:extLst>
                <c:ext xmlns:c15="http://schemas.microsoft.com/office/drawing/2012/chart" uri="{CE6537A1-D6FC-4f65-9D91-7224C49458BB}"/>
                <c:ext xmlns:c16="http://schemas.microsoft.com/office/drawing/2014/chart" uri="{C3380CC4-5D6E-409C-BE32-E72D297353CC}">
                  <c16:uniqueId val="{00000021-1FB5-4E7E-83A3-E1E6A81E0710}"/>
                </c:ext>
              </c:extLst>
            </c:dLbl>
            <c:dLbl>
              <c:idx val="4"/>
              <c:delete val="1"/>
              <c:extLst>
                <c:ext xmlns:c15="http://schemas.microsoft.com/office/drawing/2012/chart" uri="{CE6537A1-D6FC-4f65-9D91-7224C49458BB}"/>
                <c:ext xmlns:c16="http://schemas.microsoft.com/office/drawing/2014/chart" uri="{C3380CC4-5D6E-409C-BE32-E72D297353CC}">
                  <c16:uniqueId val="{00000022-1FB5-4E7E-83A3-E1E6A81E0710}"/>
                </c:ext>
              </c:extLst>
            </c:dLbl>
            <c:dLbl>
              <c:idx val="5"/>
              <c:delete val="1"/>
              <c:extLst>
                <c:ext xmlns:c15="http://schemas.microsoft.com/office/drawing/2012/chart" uri="{CE6537A1-D6FC-4f65-9D91-7224C49458BB}"/>
                <c:ext xmlns:c16="http://schemas.microsoft.com/office/drawing/2014/chart" uri="{C3380CC4-5D6E-409C-BE32-E72D297353CC}">
                  <c16:uniqueId val="{00000023-1FB5-4E7E-83A3-E1E6A81E0710}"/>
                </c:ext>
              </c:extLst>
            </c:dLbl>
            <c:dLbl>
              <c:idx val="6"/>
              <c:delete val="1"/>
              <c:extLst>
                <c:ext xmlns:c15="http://schemas.microsoft.com/office/drawing/2012/chart" uri="{CE6537A1-D6FC-4f65-9D91-7224C49458BB}"/>
                <c:ext xmlns:c16="http://schemas.microsoft.com/office/drawing/2014/chart" uri="{C3380CC4-5D6E-409C-BE32-E72D297353CC}">
                  <c16:uniqueId val="{00000024-1FB5-4E7E-83A3-E1E6A81E0710}"/>
                </c:ext>
              </c:extLst>
            </c:dLbl>
            <c:dLbl>
              <c:idx val="7"/>
              <c:delete val="1"/>
              <c:extLst>
                <c:ext xmlns:c15="http://schemas.microsoft.com/office/drawing/2012/chart" uri="{CE6537A1-D6FC-4f65-9D91-7224C49458BB}"/>
                <c:ext xmlns:c16="http://schemas.microsoft.com/office/drawing/2014/chart" uri="{C3380CC4-5D6E-409C-BE32-E72D297353CC}">
                  <c16:uniqueId val="{00000025-1FB5-4E7E-83A3-E1E6A81E0710}"/>
                </c:ext>
              </c:extLst>
            </c:dLbl>
            <c:dLbl>
              <c:idx val="9"/>
              <c:delete val="1"/>
              <c:extLst>
                <c:ext xmlns:c15="http://schemas.microsoft.com/office/drawing/2012/chart" uri="{CE6537A1-D6FC-4f65-9D91-7224C49458BB}"/>
                <c:ext xmlns:c16="http://schemas.microsoft.com/office/drawing/2014/chart" uri="{C3380CC4-5D6E-409C-BE32-E72D297353CC}">
                  <c16:uniqueId val="{00000026-1FB5-4E7E-83A3-E1E6A81E0710}"/>
                </c:ext>
              </c:extLst>
            </c:dLbl>
            <c:dLbl>
              <c:idx val="10"/>
              <c:delete val="1"/>
              <c:extLst>
                <c:ext xmlns:c15="http://schemas.microsoft.com/office/drawing/2012/chart" uri="{CE6537A1-D6FC-4f65-9D91-7224C49458BB}"/>
                <c:ext xmlns:c16="http://schemas.microsoft.com/office/drawing/2014/chart" uri="{C3380CC4-5D6E-409C-BE32-E72D297353CC}">
                  <c16:uniqueId val="{00000027-1FB5-4E7E-83A3-E1E6A81E0710}"/>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BM'!$I$75:$J$87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BM'!$M$75:$M$87</c:f>
              <c:numCache>
                <c:formatCode>#,##0.0</c:formatCode>
                <c:ptCount val="13"/>
                <c:pt idx="0">
                  <c:v>47.000898568480508</c:v>
                </c:pt>
                <c:pt idx="1">
                  <c:v>23.936087370039093</c:v>
                </c:pt>
                <c:pt idx="2">
                  <c:v>33.839734004126967</c:v>
                </c:pt>
                <c:pt idx="3">
                  <c:v>29.461787242947967</c:v>
                </c:pt>
                <c:pt idx="4">
                  <c:v>25.289167453578742</c:v>
                </c:pt>
                <c:pt idx="5">
                  <c:v>28.6053389897851</c:v>
                </c:pt>
                <c:pt idx="6">
                  <c:v>27.358592024093653</c:v>
                </c:pt>
                <c:pt idx="7">
                  <c:v>21.877865356173022</c:v>
                </c:pt>
                <c:pt idx="8">
                  <c:v>22.112472438148956</c:v>
                </c:pt>
                <c:pt idx="9">
                  <c:v>3.801229276563256</c:v>
                </c:pt>
                <c:pt idx="10">
                  <c:v>16.741455032838903</c:v>
                </c:pt>
                <c:pt idx="11">
                  <c:v>12.387853692201523</c:v>
                </c:pt>
                <c:pt idx="12">
                  <c:v>15.840985658672935</c:v>
                </c:pt>
              </c:numCache>
            </c:numRef>
          </c:val>
          <c:smooth val="0"/>
          <c:extLst>
            <c:ext xmlns:c16="http://schemas.microsoft.com/office/drawing/2014/chart" uri="{C3380CC4-5D6E-409C-BE32-E72D297353CC}">
              <c16:uniqueId val="{00000028-1FB5-4E7E-83A3-E1E6A81E0710}"/>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max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Perbelanjaan (RM bilion)</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scaling>
        <c:delete val="0"/>
        <c:axPos val="r"/>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Peratus (%)</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Domestic Visitor</c:v>
          </c:tx>
          <c:spPr>
            <a:solidFill>
              <a:srgbClr val="4BACC6"/>
            </a:solidFill>
            <a:ln>
              <a:solidFill>
                <a:srgbClr val="4BACC6"/>
              </a:solidFill>
            </a:ln>
            <a:effectLst/>
          </c:spPr>
          <c:invertIfNegative val="0"/>
          <c:dPt>
            <c:idx val="8"/>
            <c:invertIfNegative val="0"/>
            <c:bubble3D val="0"/>
            <c:spPr>
              <a:solidFill>
                <a:srgbClr val="4BACC6"/>
              </a:solidFill>
              <a:ln>
                <a:solidFill>
                  <a:srgbClr val="4BACC6"/>
                </a:solidFill>
              </a:ln>
              <a:effectLst/>
            </c:spPr>
            <c:extLst>
              <c:ext xmlns:c16="http://schemas.microsoft.com/office/drawing/2014/chart" uri="{C3380CC4-5D6E-409C-BE32-E72D297353CC}">
                <c16:uniqueId val="{00000001-16FC-4BF0-A9D8-3993D3DD6911}"/>
              </c:ext>
            </c:extLst>
          </c:dPt>
          <c:dPt>
            <c:idx val="9"/>
            <c:invertIfNegative val="0"/>
            <c:bubble3D val="0"/>
            <c:spPr>
              <a:solidFill>
                <a:srgbClr val="4BACC6"/>
              </a:solidFill>
              <a:ln>
                <a:solidFill>
                  <a:srgbClr val="4BACC6"/>
                </a:solidFill>
              </a:ln>
              <a:effectLst/>
            </c:spPr>
            <c:extLst>
              <c:ext xmlns:c16="http://schemas.microsoft.com/office/drawing/2014/chart" uri="{C3380CC4-5D6E-409C-BE32-E72D297353CC}">
                <c16:uniqueId val="{00000003-16FC-4BF0-A9D8-3993D3DD6911}"/>
              </c:ext>
            </c:extLst>
          </c:dPt>
          <c:dPt>
            <c:idx val="10"/>
            <c:invertIfNegative val="0"/>
            <c:bubble3D val="0"/>
            <c:spPr>
              <a:solidFill>
                <a:srgbClr val="4BACC6"/>
              </a:solidFill>
              <a:ln>
                <a:solidFill>
                  <a:srgbClr val="4BACC6"/>
                </a:solidFill>
              </a:ln>
              <a:effectLst/>
            </c:spPr>
            <c:extLst>
              <c:ext xmlns:c16="http://schemas.microsoft.com/office/drawing/2014/chart" uri="{C3380CC4-5D6E-409C-BE32-E72D297353CC}">
                <c16:uniqueId val="{00000005-16FC-4BF0-A9D8-3993D3DD6911}"/>
              </c:ext>
            </c:extLst>
          </c:dPt>
          <c:dLbls>
            <c:dLbl>
              <c:idx val="0"/>
              <c:delete val="1"/>
              <c:extLst>
                <c:ext xmlns:c15="http://schemas.microsoft.com/office/drawing/2012/chart" uri="{CE6537A1-D6FC-4f65-9D91-7224C49458BB}"/>
                <c:ext xmlns:c16="http://schemas.microsoft.com/office/drawing/2014/chart" uri="{C3380CC4-5D6E-409C-BE32-E72D297353CC}">
                  <c16:uniqueId val="{00000006-16FC-4BF0-A9D8-3993D3DD6911}"/>
                </c:ext>
              </c:extLst>
            </c:dLbl>
            <c:dLbl>
              <c:idx val="1"/>
              <c:delete val="1"/>
              <c:extLst>
                <c:ext xmlns:c15="http://schemas.microsoft.com/office/drawing/2012/chart" uri="{CE6537A1-D6FC-4f65-9D91-7224C49458BB}"/>
                <c:ext xmlns:c16="http://schemas.microsoft.com/office/drawing/2014/chart" uri="{C3380CC4-5D6E-409C-BE32-E72D297353CC}">
                  <c16:uniqueId val="{00000007-16FC-4BF0-A9D8-3993D3DD6911}"/>
                </c:ext>
              </c:extLst>
            </c:dLbl>
            <c:dLbl>
              <c:idx val="2"/>
              <c:delete val="1"/>
              <c:extLst>
                <c:ext xmlns:c15="http://schemas.microsoft.com/office/drawing/2012/chart" uri="{CE6537A1-D6FC-4f65-9D91-7224C49458BB}"/>
                <c:ext xmlns:c16="http://schemas.microsoft.com/office/drawing/2014/chart" uri="{C3380CC4-5D6E-409C-BE32-E72D297353CC}">
                  <c16:uniqueId val="{00000008-16FC-4BF0-A9D8-3993D3DD6911}"/>
                </c:ext>
              </c:extLst>
            </c:dLbl>
            <c:dLbl>
              <c:idx val="3"/>
              <c:delete val="1"/>
              <c:extLst>
                <c:ext xmlns:c15="http://schemas.microsoft.com/office/drawing/2012/chart" uri="{CE6537A1-D6FC-4f65-9D91-7224C49458BB}"/>
                <c:ext xmlns:c16="http://schemas.microsoft.com/office/drawing/2014/chart" uri="{C3380CC4-5D6E-409C-BE32-E72D297353CC}">
                  <c16:uniqueId val="{00000009-16FC-4BF0-A9D8-3993D3DD6911}"/>
                </c:ext>
              </c:extLst>
            </c:dLbl>
            <c:dLbl>
              <c:idx val="4"/>
              <c:delete val="1"/>
              <c:extLst>
                <c:ext xmlns:c15="http://schemas.microsoft.com/office/drawing/2012/chart" uri="{CE6537A1-D6FC-4f65-9D91-7224C49458BB}"/>
                <c:ext xmlns:c16="http://schemas.microsoft.com/office/drawing/2014/chart" uri="{C3380CC4-5D6E-409C-BE32-E72D297353CC}">
                  <c16:uniqueId val="{0000000A-16FC-4BF0-A9D8-3993D3DD6911}"/>
                </c:ext>
              </c:extLst>
            </c:dLbl>
            <c:dLbl>
              <c:idx val="5"/>
              <c:delete val="1"/>
              <c:extLst>
                <c:ext xmlns:c15="http://schemas.microsoft.com/office/drawing/2012/chart" uri="{CE6537A1-D6FC-4f65-9D91-7224C49458BB}"/>
                <c:ext xmlns:c16="http://schemas.microsoft.com/office/drawing/2014/chart" uri="{C3380CC4-5D6E-409C-BE32-E72D297353CC}">
                  <c16:uniqueId val="{0000000B-16FC-4BF0-A9D8-3993D3DD6911}"/>
                </c:ext>
              </c:extLst>
            </c:dLbl>
            <c:dLbl>
              <c:idx val="6"/>
              <c:delete val="1"/>
              <c:extLst>
                <c:ext xmlns:c15="http://schemas.microsoft.com/office/drawing/2012/chart" uri="{CE6537A1-D6FC-4f65-9D91-7224C49458BB}"/>
                <c:ext xmlns:c16="http://schemas.microsoft.com/office/drawing/2014/chart" uri="{C3380CC4-5D6E-409C-BE32-E72D297353CC}">
                  <c16:uniqueId val="{0000000C-16FC-4BF0-A9D8-3993D3DD6911}"/>
                </c:ext>
              </c:extLst>
            </c:dLbl>
            <c:dLbl>
              <c:idx val="7"/>
              <c:delete val="1"/>
              <c:extLst>
                <c:ext xmlns:c15="http://schemas.microsoft.com/office/drawing/2012/chart" uri="{CE6537A1-D6FC-4f65-9D91-7224C49458BB}"/>
                <c:ext xmlns:c16="http://schemas.microsoft.com/office/drawing/2014/chart" uri="{C3380CC4-5D6E-409C-BE32-E72D297353CC}">
                  <c16:uniqueId val="{0000000D-16FC-4BF0-A9D8-3993D3DD6911}"/>
                </c:ext>
              </c:extLst>
            </c:dLbl>
            <c:dLbl>
              <c:idx val="9"/>
              <c:delete val="1"/>
              <c:extLst>
                <c:ext xmlns:c15="http://schemas.microsoft.com/office/drawing/2012/chart" uri="{CE6537A1-D6FC-4f65-9D91-7224C49458BB}"/>
                <c:ext xmlns:c16="http://schemas.microsoft.com/office/drawing/2014/chart" uri="{C3380CC4-5D6E-409C-BE32-E72D297353CC}">
                  <c16:uniqueId val="{00000003-16FC-4BF0-A9D8-3993D3DD6911}"/>
                </c:ext>
              </c:extLst>
            </c:dLbl>
            <c:dLbl>
              <c:idx val="10"/>
              <c:delete val="1"/>
              <c:extLst>
                <c:ext xmlns:c15="http://schemas.microsoft.com/office/drawing/2012/chart" uri="{CE6537A1-D6FC-4f65-9D91-7224C49458BB}"/>
                <c:ext xmlns:c16="http://schemas.microsoft.com/office/drawing/2014/chart" uri="{C3380CC4-5D6E-409C-BE32-E72D297353CC}">
                  <c16:uniqueId val="{00000005-16FC-4BF0-A9D8-3993D3DD691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(2)'!$B$75:$C$87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(2)'!$D$75:$D$87</c:f>
              <c:numCache>
                <c:formatCode>#,##0.00</c:formatCode>
                <c:ptCount val="13"/>
                <c:pt idx="0">
                  <c:v>49.262365000026861</c:v>
                </c:pt>
                <c:pt idx="1">
                  <c:v>55.283941661656854</c:v>
                </c:pt>
                <c:pt idx="2">
                  <c:v>54.165288858291802</c:v>
                </c:pt>
                <c:pt idx="3">
                  <c:v>55.031933480024485</c:v>
                </c:pt>
                <c:pt idx="4">
                  <c:v>58.61</c:v>
                </c:pt>
                <c:pt idx="5">
                  <c:v>68.44</c:v>
                </c:pt>
                <c:pt idx="6">
                  <c:v>66.260000000000005</c:v>
                </c:pt>
                <c:pt idx="7">
                  <c:v>66.816999999999993</c:v>
                </c:pt>
                <c:pt idx="8" formatCode="#,##0.0">
                  <c:v>69.680000000000007</c:v>
                </c:pt>
                <c:pt idx="9" formatCode="#,##0.0">
                  <c:v>73.752758448059296</c:v>
                </c:pt>
                <c:pt idx="10" formatCode="#,##0.0">
                  <c:v>72.604334769208208</c:v>
                </c:pt>
                <c:pt idx="11" formatCode="#,##0.0">
                  <c:v>74.029713218458298</c:v>
                </c:pt>
                <c:pt idx="12" formatCode="#,##0.0">
                  <c:v>74.665366157531793</c:v>
                </c:pt>
              </c:numCache>
            </c:numRef>
          </c:val>
          <c:extLst>
            <c:ext xmlns:c16="http://schemas.microsoft.com/office/drawing/2014/chart" uri="{C3380CC4-5D6E-409C-BE32-E72D297353CC}">
              <c16:uniqueId val="{0000000E-16FC-4BF0-A9D8-3993D3DD6911}"/>
            </c:ext>
          </c:extLst>
        </c:ser>
        <c:dLbls>
          <c:showLegendKey val="0"/>
          <c:showVal val="0"/>
          <c:showCatName val="0"/>
          <c:showSerName val="0"/>
          <c:showPercent val="0"/>
          <c:showBubbleSize val="0"/>
        </c:dLbls>
        <c:gapWidth val="100"/>
        <c:axId val="1830135472"/>
        <c:axId val="1475871807"/>
      </c:barChart>
      <c:lineChart>
        <c:grouping val="standard"/>
        <c:varyColors val="0"/>
        <c:ser>
          <c:idx val="1"/>
          <c:order val="1"/>
          <c:tx>
            <c:v>QoQ</c:v>
          </c:tx>
          <c:spPr>
            <a:ln w="28575" cap="rnd">
              <a:solidFill>
                <a:srgbClr val="9BBB59"/>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16FC-4BF0-A9D8-3993D3DD6911}"/>
                </c:ext>
              </c:extLst>
            </c:dLbl>
            <c:dLbl>
              <c:idx val="1"/>
              <c:delete val="1"/>
              <c:extLst>
                <c:ext xmlns:c15="http://schemas.microsoft.com/office/drawing/2012/chart" uri="{CE6537A1-D6FC-4f65-9D91-7224C49458BB}"/>
                <c:ext xmlns:c16="http://schemas.microsoft.com/office/drawing/2014/chart" uri="{C3380CC4-5D6E-409C-BE32-E72D297353CC}">
                  <c16:uniqueId val="{00000010-16FC-4BF0-A9D8-3993D3DD6911}"/>
                </c:ext>
              </c:extLst>
            </c:dLbl>
            <c:dLbl>
              <c:idx val="2"/>
              <c:delete val="1"/>
              <c:extLst>
                <c:ext xmlns:c15="http://schemas.microsoft.com/office/drawing/2012/chart" uri="{CE6537A1-D6FC-4f65-9D91-7224C49458BB}"/>
                <c:ext xmlns:c16="http://schemas.microsoft.com/office/drawing/2014/chart" uri="{C3380CC4-5D6E-409C-BE32-E72D297353CC}">
                  <c16:uniqueId val="{00000011-16FC-4BF0-A9D8-3993D3DD6911}"/>
                </c:ext>
              </c:extLst>
            </c:dLbl>
            <c:dLbl>
              <c:idx val="3"/>
              <c:delete val="1"/>
              <c:extLst>
                <c:ext xmlns:c15="http://schemas.microsoft.com/office/drawing/2012/chart" uri="{CE6537A1-D6FC-4f65-9D91-7224C49458BB}"/>
                <c:ext xmlns:c16="http://schemas.microsoft.com/office/drawing/2014/chart" uri="{C3380CC4-5D6E-409C-BE32-E72D297353CC}">
                  <c16:uniqueId val="{00000012-16FC-4BF0-A9D8-3993D3DD6911}"/>
                </c:ext>
              </c:extLst>
            </c:dLbl>
            <c:dLbl>
              <c:idx val="4"/>
              <c:delete val="1"/>
              <c:extLst>
                <c:ext xmlns:c15="http://schemas.microsoft.com/office/drawing/2012/chart" uri="{CE6537A1-D6FC-4f65-9D91-7224C49458BB}"/>
                <c:ext xmlns:c16="http://schemas.microsoft.com/office/drawing/2014/chart" uri="{C3380CC4-5D6E-409C-BE32-E72D297353CC}">
                  <c16:uniqueId val="{00000013-16FC-4BF0-A9D8-3993D3DD6911}"/>
                </c:ext>
              </c:extLst>
            </c:dLbl>
            <c:dLbl>
              <c:idx val="5"/>
              <c:delete val="1"/>
              <c:extLst>
                <c:ext xmlns:c15="http://schemas.microsoft.com/office/drawing/2012/chart" uri="{CE6537A1-D6FC-4f65-9D91-7224C49458BB}"/>
                <c:ext xmlns:c16="http://schemas.microsoft.com/office/drawing/2014/chart" uri="{C3380CC4-5D6E-409C-BE32-E72D297353CC}">
                  <c16:uniqueId val="{00000014-16FC-4BF0-A9D8-3993D3DD6911}"/>
                </c:ext>
              </c:extLst>
            </c:dLbl>
            <c:dLbl>
              <c:idx val="6"/>
              <c:delete val="1"/>
              <c:extLst>
                <c:ext xmlns:c15="http://schemas.microsoft.com/office/drawing/2012/chart" uri="{CE6537A1-D6FC-4f65-9D91-7224C49458BB}"/>
                <c:ext xmlns:c16="http://schemas.microsoft.com/office/drawing/2014/chart" uri="{C3380CC4-5D6E-409C-BE32-E72D297353CC}">
                  <c16:uniqueId val="{00000015-16FC-4BF0-A9D8-3993D3DD6911}"/>
                </c:ext>
              </c:extLst>
            </c:dLbl>
            <c:dLbl>
              <c:idx val="7"/>
              <c:delete val="1"/>
              <c:extLst>
                <c:ext xmlns:c15="http://schemas.microsoft.com/office/drawing/2012/chart" uri="{CE6537A1-D6FC-4f65-9D91-7224C49458BB}"/>
                <c:ext xmlns:c16="http://schemas.microsoft.com/office/drawing/2014/chart" uri="{C3380CC4-5D6E-409C-BE32-E72D297353CC}">
                  <c16:uniqueId val="{00000016-16FC-4BF0-A9D8-3993D3DD6911}"/>
                </c:ext>
              </c:extLst>
            </c:dLbl>
            <c:dLbl>
              <c:idx val="9"/>
              <c:delete val="1"/>
              <c:extLst>
                <c:ext xmlns:c15="http://schemas.microsoft.com/office/drawing/2012/chart" uri="{CE6537A1-D6FC-4f65-9D91-7224C49458BB}"/>
                <c:ext xmlns:c16="http://schemas.microsoft.com/office/drawing/2014/chart" uri="{C3380CC4-5D6E-409C-BE32-E72D297353CC}">
                  <c16:uniqueId val="{00000017-16FC-4BF0-A9D8-3993D3DD6911}"/>
                </c:ext>
              </c:extLst>
            </c:dLbl>
            <c:dLbl>
              <c:idx val="10"/>
              <c:delete val="1"/>
              <c:extLst>
                <c:ext xmlns:c15="http://schemas.microsoft.com/office/drawing/2012/chart" uri="{CE6537A1-D6FC-4f65-9D91-7224C49458BB}"/>
                <c:ext xmlns:c16="http://schemas.microsoft.com/office/drawing/2014/chart" uri="{C3380CC4-5D6E-409C-BE32-E72D297353CC}">
                  <c16:uniqueId val="{00000018-16FC-4BF0-A9D8-3993D3DD6911}"/>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(2)'!$B$75:$C$87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(2)'!$E$75:$E$87</c:f>
              <c:numCache>
                <c:formatCode>#,##0.0</c:formatCode>
                <c:ptCount val="13"/>
                <c:pt idx="0">
                  <c:v>5.3247609172534016</c:v>
                </c:pt>
                <c:pt idx="1">
                  <c:v>12.223482696429034</c:v>
                </c:pt>
                <c:pt idx="2">
                  <c:v>-2.0234678818875085</c:v>
                </c:pt>
                <c:pt idx="3">
                  <c:v>1.6000000000000236</c:v>
                </c:pt>
                <c:pt idx="4">
                  <c:v>6.5018004887549274</c:v>
                </c:pt>
                <c:pt idx="5">
                  <c:v>16.771881931411016</c:v>
                </c:pt>
                <c:pt idx="6">
                  <c:v>-3.1852717708942047</c:v>
                </c:pt>
                <c:pt idx="7">
                  <c:v>0.84062782976153105</c:v>
                </c:pt>
                <c:pt idx="8">
                  <c:v>4.2848376910068042</c:v>
                </c:pt>
                <c:pt idx="9">
                  <c:v>5.8449461080070098</c:v>
                </c:pt>
                <c:pt idx="10">
                  <c:v>-1.5571264085801895</c:v>
                </c:pt>
                <c:pt idx="11">
                  <c:v>1.9632139785882297</c:v>
                </c:pt>
                <c:pt idx="12">
                  <c:v>0.85864568622291415</c:v>
                </c:pt>
              </c:numCache>
            </c:numRef>
          </c:val>
          <c:smooth val="0"/>
          <c:extLst>
            <c:ext xmlns:c16="http://schemas.microsoft.com/office/drawing/2014/chart" uri="{C3380CC4-5D6E-409C-BE32-E72D297353CC}">
              <c16:uniqueId val="{00000019-16FC-4BF0-A9D8-3993D3DD6911}"/>
            </c:ext>
          </c:extLst>
        </c:ser>
        <c:ser>
          <c:idx val="2"/>
          <c:order val="2"/>
          <c:tx>
            <c:v>YoY</c:v>
          </c:tx>
          <c:spPr>
            <a:ln w="28575" cap="rnd">
              <a:solidFill>
                <a:srgbClr val="C050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A-16FC-4BF0-A9D8-3993D3DD6911}"/>
                </c:ext>
              </c:extLst>
            </c:dLbl>
            <c:dLbl>
              <c:idx val="1"/>
              <c:delete val="1"/>
              <c:extLst>
                <c:ext xmlns:c15="http://schemas.microsoft.com/office/drawing/2012/chart" uri="{CE6537A1-D6FC-4f65-9D91-7224C49458BB}"/>
                <c:ext xmlns:c16="http://schemas.microsoft.com/office/drawing/2014/chart" uri="{C3380CC4-5D6E-409C-BE32-E72D297353CC}">
                  <c16:uniqueId val="{0000001B-16FC-4BF0-A9D8-3993D3DD6911}"/>
                </c:ext>
              </c:extLst>
            </c:dLbl>
            <c:dLbl>
              <c:idx val="2"/>
              <c:delete val="1"/>
              <c:extLst>
                <c:ext xmlns:c15="http://schemas.microsoft.com/office/drawing/2012/chart" uri="{CE6537A1-D6FC-4f65-9D91-7224C49458BB}"/>
                <c:ext xmlns:c16="http://schemas.microsoft.com/office/drawing/2014/chart" uri="{C3380CC4-5D6E-409C-BE32-E72D297353CC}">
                  <c16:uniqueId val="{0000001C-16FC-4BF0-A9D8-3993D3DD6911}"/>
                </c:ext>
              </c:extLst>
            </c:dLbl>
            <c:dLbl>
              <c:idx val="3"/>
              <c:delete val="1"/>
              <c:extLst>
                <c:ext xmlns:c15="http://schemas.microsoft.com/office/drawing/2012/chart" uri="{CE6537A1-D6FC-4f65-9D91-7224C49458BB}"/>
                <c:ext xmlns:c16="http://schemas.microsoft.com/office/drawing/2014/chart" uri="{C3380CC4-5D6E-409C-BE32-E72D297353CC}">
                  <c16:uniqueId val="{0000001D-16FC-4BF0-A9D8-3993D3DD6911}"/>
                </c:ext>
              </c:extLst>
            </c:dLbl>
            <c:dLbl>
              <c:idx val="4"/>
              <c:delete val="1"/>
              <c:extLst>
                <c:ext xmlns:c15="http://schemas.microsoft.com/office/drawing/2012/chart" uri="{CE6537A1-D6FC-4f65-9D91-7224C49458BB}"/>
                <c:ext xmlns:c16="http://schemas.microsoft.com/office/drawing/2014/chart" uri="{C3380CC4-5D6E-409C-BE32-E72D297353CC}">
                  <c16:uniqueId val="{0000001E-16FC-4BF0-A9D8-3993D3DD6911}"/>
                </c:ext>
              </c:extLst>
            </c:dLbl>
            <c:dLbl>
              <c:idx val="5"/>
              <c:delete val="1"/>
              <c:extLst>
                <c:ext xmlns:c15="http://schemas.microsoft.com/office/drawing/2012/chart" uri="{CE6537A1-D6FC-4f65-9D91-7224C49458BB}"/>
                <c:ext xmlns:c16="http://schemas.microsoft.com/office/drawing/2014/chart" uri="{C3380CC4-5D6E-409C-BE32-E72D297353CC}">
                  <c16:uniqueId val="{0000001F-16FC-4BF0-A9D8-3993D3DD6911}"/>
                </c:ext>
              </c:extLst>
            </c:dLbl>
            <c:dLbl>
              <c:idx val="6"/>
              <c:delete val="1"/>
              <c:extLst>
                <c:ext xmlns:c15="http://schemas.microsoft.com/office/drawing/2012/chart" uri="{CE6537A1-D6FC-4f65-9D91-7224C49458BB}"/>
                <c:ext xmlns:c16="http://schemas.microsoft.com/office/drawing/2014/chart" uri="{C3380CC4-5D6E-409C-BE32-E72D297353CC}">
                  <c16:uniqueId val="{00000020-16FC-4BF0-A9D8-3993D3DD6911}"/>
                </c:ext>
              </c:extLst>
            </c:dLbl>
            <c:dLbl>
              <c:idx val="7"/>
              <c:delete val="1"/>
              <c:extLst>
                <c:ext xmlns:c15="http://schemas.microsoft.com/office/drawing/2012/chart" uri="{CE6537A1-D6FC-4f65-9D91-7224C49458BB}"/>
                <c:ext xmlns:c16="http://schemas.microsoft.com/office/drawing/2014/chart" uri="{C3380CC4-5D6E-409C-BE32-E72D297353CC}">
                  <c16:uniqueId val="{00000021-16FC-4BF0-A9D8-3993D3DD6911}"/>
                </c:ext>
              </c:extLst>
            </c:dLbl>
            <c:dLbl>
              <c:idx val="9"/>
              <c:delete val="1"/>
              <c:extLst>
                <c:ext xmlns:c15="http://schemas.microsoft.com/office/drawing/2012/chart" uri="{CE6537A1-D6FC-4f65-9D91-7224C49458BB}"/>
                <c:ext xmlns:c16="http://schemas.microsoft.com/office/drawing/2014/chart" uri="{C3380CC4-5D6E-409C-BE32-E72D297353CC}">
                  <c16:uniqueId val="{00000022-16FC-4BF0-A9D8-3993D3DD6911}"/>
                </c:ext>
              </c:extLst>
            </c:dLbl>
            <c:dLbl>
              <c:idx val="10"/>
              <c:delete val="1"/>
              <c:extLst>
                <c:ext xmlns:c15="http://schemas.microsoft.com/office/drawing/2012/chart" uri="{CE6537A1-D6FC-4f65-9D91-7224C49458BB}"/>
                <c:ext xmlns:c16="http://schemas.microsoft.com/office/drawing/2014/chart" uri="{C3380CC4-5D6E-409C-BE32-E72D297353CC}">
                  <c16:uniqueId val="{00000023-16FC-4BF0-A9D8-3993D3DD6911}"/>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(2)'!$B$75:$C$87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(2)'!$F$75:$F$87</c:f>
              <c:numCache>
                <c:formatCode>#,##0.0</c:formatCode>
                <c:ptCount val="13"/>
                <c:pt idx="0">
                  <c:v>35.474732819757747</c:v>
                </c:pt>
                <c:pt idx="1">
                  <c:v>21.588477500625892</c:v>
                </c:pt>
                <c:pt idx="2">
                  <c:v>25.965068532713186</c:v>
                </c:pt>
                <c:pt idx="3">
                  <c:v>17.660312016985213</c:v>
                </c:pt>
                <c:pt idx="4">
                  <c:v>18.9752055143273</c:v>
                </c:pt>
                <c:pt idx="5">
                  <c:v>23.79725096097436</c:v>
                </c:pt>
                <c:pt idx="6">
                  <c:v>22.329265469903792</c:v>
                </c:pt>
                <c:pt idx="7">
                  <c:v>21.414959960026223</c:v>
                </c:pt>
                <c:pt idx="8">
                  <c:v>18.887561849513745</c:v>
                </c:pt>
                <c:pt idx="9">
                  <c:v>7.7626511514601093</c:v>
                </c:pt>
                <c:pt idx="10">
                  <c:v>9.5749090993181518</c:v>
                </c:pt>
                <c:pt idx="11">
                  <c:v>10.794727716686324</c:v>
                </c:pt>
                <c:pt idx="12">
                  <c:v>7.1546586646552557</c:v>
                </c:pt>
              </c:numCache>
            </c:numRef>
          </c:val>
          <c:smooth val="0"/>
          <c:extLst>
            <c:ext xmlns:c16="http://schemas.microsoft.com/office/drawing/2014/chart" uri="{C3380CC4-5D6E-409C-BE32-E72D297353CC}">
              <c16:uniqueId val="{00000024-16FC-4BF0-A9D8-3993D3DD6911}"/>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MY"/>
                  <a:t>Bil. Pelawat Domestik (juta)</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min val="-5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MY"/>
                  <a:t>Peratus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Domestic Tourist</c:v>
          </c:tx>
          <c:spPr>
            <a:solidFill>
              <a:srgbClr val="4BACC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BDB-4226-8D91-06C08A70EFA2}"/>
                </c:ext>
              </c:extLst>
            </c:dLbl>
            <c:dLbl>
              <c:idx val="1"/>
              <c:delete val="1"/>
              <c:extLst>
                <c:ext xmlns:c15="http://schemas.microsoft.com/office/drawing/2012/chart" uri="{CE6537A1-D6FC-4f65-9D91-7224C49458BB}"/>
                <c:ext xmlns:c16="http://schemas.microsoft.com/office/drawing/2014/chart" uri="{C3380CC4-5D6E-409C-BE32-E72D297353CC}">
                  <c16:uniqueId val="{00000001-2BDB-4226-8D91-06C08A70EFA2}"/>
                </c:ext>
              </c:extLst>
            </c:dLbl>
            <c:dLbl>
              <c:idx val="2"/>
              <c:delete val="1"/>
              <c:extLst>
                <c:ext xmlns:c15="http://schemas.microsoft.com/office/drawing/2012/chart" uri="{CE6537A1-D6FC-4f65-9D91-7224C49458BB}"/>
                <c:ext xmlns:c16="http://schemas.microsoft.com/office/drawing/2014/chart" uri="{C3380CC4-5D6E-409C-BE32-E72D297353CC}">
                  <c16:uniqueId val="{00000002-2BDB-4226-8D91-06C08A70EFA2}"/>
                </c:ext>
              </c:extLst>
            </c:dLbl>
            <c:dLbl>
              <c:idx val="3"/>
              <c:delete val="1"/>
              <c:extLst>
                <c:ext xmlns:c15="http://schemas.microsoft.com/office/drawing/2012/chart" uri="{CE6537A1-D6FC-4f65-9D91-7224C49458BB}"/>
                <c:ext xmlns:c16="http://schemas.microsoft.com/office/drawing/2014/chart" uri="{C3380CC4-5D6E-409C-BE32-E72D297353CC}">
                  <c16:uniqueId val="{00000003-2BDB-4226-8D91-06C08A70EFA2}"/>
                </c:ext>
              </c:extLst>
            </c:dLbl>
            <c:dLbl>
              <c:idx val="4"/>
              <c:delete val="1"/>
              <c:extLst>
                <c:ext xmlns:c15="http://schemas.microsoft.com/office/drawing/2012/chart" uri="{CE6537A1-D6FC-4f65-9D91-7224C49458BB}"/>
                <c:ext xmlns:c16="http://schemas.microsoft.com/office/drawing/2014/chart" uri="{C3380CC4-5D6E-409C-BE32-E72D297353CC}">
                  <c16:uniqueId val="{00000004-2BDB-4226-8D91-06C08A70EFA2}"/>
                </c:ext>
              </c:extLst>
            </c:dLbl>
            <c:dLbl>
              <c:idx val="5"/>
              <c:delete val="1"/>
              <c:extLst>
                <c:ext xmlns:c15="http://schemas.microsoft.com/office/drawing/2012/chart" uri="{CE6537A1-D6FC-4f65-9D91-7224C49458BB}"/>
                <c:ext xmlns:c16="http://schemas.microsoft.com/office/drawing/2014/chart" uri="{C3380CC4-5D6E-409C-BE32-E72D297353CC}">
                  <c16:uniqueId val="{00000005-2BDB-4226-8D91-06C08A70EFA2}"/>
                </c:ext>
              </c:extLst>
            </c:dLbl>
            <c:dLbl>
              <c:idx val="6"/>
              <c:delete val="1"/>
              <c:extLst>
                <c:ext xmlns:c15="http://schemas.microsoft.com/office/drawing/2012/chart" uri="{CE6537A1-D6FC-4f65-9D91-7224C49458BB}"/>
                <c:ext xmlns:c16="http://schemas.microsoft.com/office/drawing/2014/chart" uri="{C3380CC4-5D6E-409C-BE32-E72D297353CC}">
                  <c16:uniqueId val="{00000006-2BDB-4226-8D91-06C08A70EFA2}"/>
                </c:ext>
              </c:extLst>
            </c:dLbl>
            <c:dLbl>
              <c:idx val="7"/>
              <c:delete val="1"/>
              <c:extLst>
                <c:ext xmlns:c15="http://schemas.microsoft.com/office/drawing/2012/chart" uri="{CE6537A1-D6FC-4f65-9D91-7224C49458BB}"/>
                <c:ext xmlns:c16="http://schemas.microsoft.com/office/drawing/2014/chart" uri="{C3380CC4-5D6E-409C-BE32-E72D297353CC}">
                  <c16:uniqueId val="{00000007-2BDB-4226-8D91-06C08A70EFA2}"/>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DB-4226-8D91-06C08A70EFA2}"/>
                </c:ext>
              </c:extLst>
            </c:dLbl>
            <c:dLbl>
              <c:idx val="10"/>
              <c:layout>
                <c:manualLayout>
                  <c:x val="5.8796296296296296E-3"/>
                  <c:y val="1.768309663046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DB-4226-8D91-06C08A70EFA2}"/>
                </c:ext>
              </c:extLst>
            </c:dLbl>
            <c:dLbl>
              <c:idx val="11"/>
              <c:layout>
                <c:manualLayout>
                  <c:x val="-1.0779196465456927E-16"/>
                  <c:y val="-3.0945419103313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B-4226-8D91-06C08A70EFA2}"/>
                </c:ext>
              </c:extLst>
            </c:dLbl>
            <c:dLbl>
              <c:idx val="12"/>
              <c:layout>
                <c:manualLayout>
                  <c:x val="-2.9398148148148148E-3"/>
                  <c:y val="2.18960595934280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DB-4226-8D91-06C08A70EFA2}"/>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PELANCONG!$B$10:$C$22</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PELANCONG!$F$10:$F$22</c:f>
              <c:numCache>
                <c:formatCode>_(* #,##0.0_);_(* \(#,##0.0\);_(* "-"??_);_(@_)</c:formatCode>
                <c:ptCount val="13"/>
                <c:pt idx="0">
                  <c:v>19.126810157067776</c:v>
                </c:pt>
                <c:pt idx="1">
                  <c:v>21.337525653335096</c:v>
                </c:pt>
                <c:pt idx="2">
                  <c:v>19.589506712188566</c:v>
                </c:pt>
                <c:pt idx="3">
                  <c:v>19.505577477408572</c:v>
                </c:pt>
                <c:pt idx="4">
                  <c:v>18.313668920788295</c:v>
                </c:pt>
                <c:pt idx="5">
                  <c:v>26.276572358945103</c:v>
                </c:pt>
                <c:pt idx="6">
                  <c:v>23.9781289757072</c:v>
                </c:pt>
                <c:pt idx="7">
                  <c:v>24.721571927024662</c:v>
                </c:pt>
                <c:pt idx="8">
                  <c:v>25.2082836275383</c:v>
                </c:pt>
                <c:pt idx="9">
                  <c:v>27.393072958032601</c:v>
                </c:pt>
                <c:pt idx="10">
                  <c:v>26.708246134081783</c:v>
                </c:pt>
                <c:pt idx="11">
                  <c:v>27.215702810629335</c:v>
                </c:pt>
                <c:pt idx="12">
                  <c:v>27.415075541546301</c:v>
                </c:pt>
              </c:numCache>
            </c:numRef>
          </c:val>
          <c:extLst>
            <c:ext xmlns:c16="http://schemas.microsoft.com/office/drawing/2014/chart" uri="{C3380CC4-5D6E-409C-BE32-E72D297353CC}">
              <c16:uniqueId val="{0000000B-2BDB-4226-8D91-06C08A70EFA2}"/>
            </c:ext>
          </c:extLst>
        </c:ser>
        <c:dLbls>
          <c:showLegendKey val="0"/>
          <c:showVal val="0"/>
          <c:showCatName val="0"/>
          <c:showSerName val="0"/>
          <c:showPercent val="0"/>
          <c:showBubbleSize val="0"/>
        </c:dLbls>
        <c:gapWidth val="150"/>
        <c:axId val="30698607"/>
        <c:axId val="1988513135"/>
      </c:barChart>
      <c:lineChart>
        <c:grouping val="standard"/>
        <c:varyColors val="0"/>
        <c:ser>
          <c:idx val="1"/>
          <c:order val="1"/>
          <c:tx>
            <c:v>Growth Rate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2BDB-4226-8D91-06C08A70EFA2}"/>
                </c:ext>
              </c:extLst>
            </c:dLbl>
            <c:dLbl>
              <c:idx val="1"/>
              <c:delete val="1"/>
              <c:extLst>
                <c:ext xmlns:c15="http://schemas.microsoft.com/office/drawing/2012/chart" uri="{CE6537A1-D6FC-4f65-9D91-7224C49458BB}"/>
                <c:ext xmlns:c16="http://schemas.microsoft.com/office/drawing/2014/chart" uri="{C3380CC4-5D6E-409C-BE32-E72D297353CC}">
                  <c16:uniqueId val="{0000000D-2BDB-4226-8D91-06C08A70EFA2}"/>
                </c:ext>
              </c:extLst>
            </c:dLbl>
            <c:dLbl>
              <c:idx val="2"/>
              <c:delete val="1"/>
              <c:extLst>
                <c:ext xmlns:c15="http://schemas.microsoft.com/office/drawing/2012/chart" uri="{CE6537A1-D6FC-4f65-9D91-7224C49458BB}"/>
                <c:ext xmlns:c16="http://schemas.microsoft.com/office/drawing/2014/chart" uri="{C3380CC4-5D6E-409C-BE32-E72D297353CC}">
                  <c16:uniqueId val="{0000000E-2BDB-4226-8D91-06C08A70EFA2}"/>
                </c:ext>
              </c:extLst>
            </c:dLbl>
            <c:dLbl>
              <c:idx val="3"/>
              <c:delete val="1"/>
              <c:extLst>
                <c:ext xmlns:c15="http://schemas.microsoft.com/office/drawing/2012/chart" uri="{CE6537A1-D6FC-4f65-9D91-7224C49458BB}"/>
                <c:ext xmlns:c16="http://schemas.microsoft.com/office/drawing/2014/chart" uri="{C3380CC4-5D6E-409C-BE32-E72D297353CC}">
                  <c16:uniqueId val="{0000000F-2BDB-4226-8D91-06C08A70EFA2}"/>
                </c:ext>
              </c:extLst>
            </c:dLbl>
            <c:dLbl>
              <c:idx val="4"/>
              <c:delete val="1"/>
              <c:extLst>
                <c:ext xmlns:c15="http://schemas.microsoft.com/office/drawing/2012/chart" uri="{CE6537A1-D6FC-4f65-9D91-7224C49458BB}"/>
                <c:ext xmlns:c16="http://schemas.microsoft.com/office/drawing/2014/chart" uri="{C3380CC4-5D6E-409C-BE32-E72D297353CC}">
                  <c16:uniqueId val="{00000010-2BDB-4226-8D91-06C08A70EFA2}"/>
                </c:ext>
              </c:extLst>
            </c:dLbl>
            <c:dLbl>
              <c:idx val="5"/>
              <c:delete val="1"/>
              <c:extLst>
                <c:ext xmlns:c15="http://schemas.microsoft.com/office/drawing/2012/chart" uri="{CE6537A1-D6FC-4f65-9D91-7224C49458BB}"/>
                <c:ext xmlns:c16="http://schemas.microsoft.com/office/drawing/2014/chart" uri="{C3380CC4-5D6E-409C-BE32-E72D297353CC}">
                  <c16:uniqueId val="{00000011-2BDB-4226-8D91-06C08A70EFA2}"/>
                </c:ext>
              </c:extLst>
            </c:dLbl>
            <c:dLbl>
              <c:idx val="6"/>
              <c:delete val="1"/>
              <c:extLst>
                <c:ext xmlns:c15="http://schemas.microsoft.com/office/drawing/2012/chart" uri="{CE6537A1-D6FC-4f65-9D91-7224C49458BB}"/>
                <c:ext xmlns:c16="http://schemas.microsoft.com/office/drawing/2014/chart" uri="{C3380CC4-5D6E-409C-BE32-E72D297353CC}">
                  <c16:uniqueId val="{00000012-2BDB-4226-8D91-06C08A70EFA2}"/>
                </c:ext>
              </c:extLst>
            </c:dLbl>
            <c:dLbl>
              <c:idx val="7"/>
              <c:delete val="1"/>
              <c:extLst>
                <c:ext xmlns:c15="http://schemas.microsoft.com/office/drawing/2012/chart" uri="{CE6537A1-D6FC-4f65-9D91-7224C49458BB}"/>
                <c:ext xmlns:c16="http://schemas.microsoft.com/office/drawing/2014/chart" uri="{C3380CC4-5D6E-409C-BE32-E72D297353CC}">
                  <c16:uniqueId val="{00000013-2BDB-4226-8D91-06C08A70EFA2}"/>
                </c:ext>
              </c:extLst>
            </c:dLbl>
            <c:dLbl>
              <c:idx val="9"/>
              <c:layout>
                <c:manualLayout>
                  <c:x val="-4.337708333333333E-2"/>
                  <c:y val="-0.137806669451406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DB-4226-8D91-06C08A70EFA2}"/>
                </c:ext>
              </c:extLst>
            </c:dLbl>
            <c:dLbl>
              <c:idx val="10"/>
              <c:layout>
                <c:manualLayout>
                  <c:x val="-4.7793981481481479E-2"/>
                  <c:y val="-4.497041214146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DB-4226-8D91-06C08A70EFA2}"/>
                </c:ext>
              </c:extLst>
            </c:dLbl>
            <c:dLbl>
              <c:idx val="11"/>
              <c:layout>
                <c:manualLayout>
                  <c:x val="-4.779398148148159E-2"/>
                  <c:y val="-0.128965121136173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DB-4226-8D91-06C08A70EFA2}"/>
                </c:ext>
              </c:extLst>
            </c:dLbl>
            <c:dLbl>
              <c:idx val="12"/>
              <c:layout>
                <c:manualLayout>
                  <c:x val="-4.337708333333333E-2"/>
                  <c:y val="-4.0549637983848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DB-4226-8D91-06C08A70EFA2}"/>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PELANCONG!$B$10:$C$22</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PELANCONG!$H$10:$H$22</c:f>
              <c:numCache>
                <c:formatCode>0.0</c:formatCode>
                <c:ptCount val="13"/>
                <c:pt idx="0">
                  <c:v>53.587886478188707</c:v>
                </c:pt>
                <c:pt idx="1">
                  <c:v>23.574538567172421</c:v>
                </c:pt>
                <c:pt idx="2">
                  <c:v>16.511183730182101</c:v>
                </c:pt>
                <c:pt idx="3">
                  <c:v>8.1818612879558383</c:v>
                </c:pt>
                <c:pt idx="4" formatCode="#,##0.0">
                  <c:v>-4.2513165007757809</c:v>
                </c:pt>
                <c:pt idx="5" formatCode="#,##0.0">
                  <c:v>23.147232654119975</c:v>
                </c:pt>
                <c:pt idx="6" formatCode="#,##0.0">
                  <c:v>22.402923810164353</c:v>
                </c:pt>
                <c:pt idx="7" formatCode="#,##0.0">
                  <c:v>26.741040892828071</c:v>
                </c:pt>
                <c:pt idx="8" formatCode="#,##0.0">
                  <c:v>37.64737004131247</c:v>
                </c:pt>
                <c:pt idx="9" formatCode="#,##0.0">
                  <c:v>4.2490344015794657</c:v>
                </c:pt>
                <c:pt idx="10" formatCode="#,##0.0">
                  <c:v>11.385864014412995</c:v>
                </c:pt>
                <c:pt idx="11" formatCode="#,##0.0">
                  <c:v>10.08888468325182</c:v>
                </c:pt>
                <c:pt idx="12" formatCode="#,##0.0">
                  <c:v>8.7542331188198439</c:v>
                </c:pt>
              </c:numCache>
            </c:numRef>
          </c:val>
          <c:smooth val="0"/>
          <c:extLst>
            <c:ext xmlns:c16="http://schemas.microsoft.com/office/drawing/2014/chart" uri="{C3380CC4-5D6E-409C-BE32-E72D297353CC}">
              <c16:uniqueId val="{00000014-2BDB-4226-8D91-06C08A70EFA2}"/>
            </c:ext>
          </c:extLst>
        </c:ser>
        <c:dLbls>
          <c:showLegendKey val="0"/>
          <c:showVal val="0"/>
          <c:showCatName val="0"/>
          <c:showSerName val="0"/>
          <c:showPercent val="0"/>
          <c:showBubbleSize val="0"/>
        </c:dLbls>
        <c:marker val="1"/>
        <c:smooth val="0"/>
        <c:axId val="30699007"/>
        <c:axId val="1704125055"/>
      </c:lineChart>
      <c:catAx>
        <c:axId val="306986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8513135"/>
        <c:crosses val="autoZero"/>
        <c:auto val="1"/>
        <c:lblAlgn val="ctr"/>
        <c:lblOffset val="100"/>
        <c:noMultiLvlLbl val="0"/>
      </c:catAx>
      <c:valAx>
        <c:axId val="19885131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Number of Domestic Tourist (million)</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8607"/>
        <c:crosses val="autoZero"/>
        <c:crossBetween val="between"/>
      </c:valAx>
      <c:valAx>
        <c:axId val="1704125055"/>
        <c:scaling>
          <c:orientation val="minMax"/>
          <c:max val="115"/>
          <c:min val="-30"/>
        </c:scaling>
        <c:delete val="0"/>
        <c:axPos val="r"/>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Percentage%</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9007"/>
        <c:crosses val="max"/>
        <c:crossBetween val="between"/>
      </c:valAx>
      <c:catAx>
        <c:axId val="30699007"/>
        <c:scaling>
          <c:orientation val="minMax"/>
        </c:scaling>
        <c:delete val="1"/>
        <c:axPos val="b"/>
        <c:numFmt formatCode="General" sourceLinked="1"/>
        <c:majorTickMark val="none"/>
        <c:minorTickMark val="none"/>
        <c:tickLblPos val="nextTo"/>
        <c:crossAx val="1704125055"/>
        <c:crosses val="autoZero"/>
        <c:auto val="1"/>
        <c:lblAlgn val="ctr"/>
        <c:lblOffset val="100"/>
        <c:noMultiLvlLbl val="0"/>
      </c:cat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i="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Expenditure</c:v>
          </c:tx>
          <c:spPr>
            <a:solidFill>
              <a:srgbClr val="4BACC6"/>
            </a:solidFill>
            <a:ln>
              <a:solidFill>
                <a:srgbClr val="4BACC6"/>
              </a:solidFill>
            </a:ln>
            <a:effectLst/>
          </c:spPr>
          <c:invertIfNegative val="0"/>
          <c:dPt>
            <c:idx val="8"/>
            <c:invertIfNegative val="0"/>
            <c:bubble3D val="0"/>
            <c:spPr>
              <a:solidFill>
                <a:srgbClr val="4BACC6"/>
              </a:solidFill>
              <a:ln>
                <a:solidFill>
                  <a:srgbClr val="4BACC6"/>
                </a:solidFill>
              </a:ln>
              <a:effectLst/>
            </c:spPr>
            <c:extLst>
              <c:ext xmlns:c16="http://schemas.microsoft.com/office/drawing/2014/chart" uri="{C3380CC4-5D6E-409C-BE32-E72D297353CC}">
                <c16:uniqueId val="{00000001-5A83-45B9-AB8E-73D2DF497307}"/>
              </c:ext>
            </c:extLst>
          </c:dPt>
          <c:dPt>
            <c:idx val="9"/>
            <c:invertIfNegative val="0"/>
            <c:bubble3D val="0"/>
            <c:spPr>
              <a:solidFill>
                <a:srgbClr val="4BACC6"/>
              </a:solidFill>
              <a:ln>
                <a:solidFill>
                  <a:srgbClr val="4BACC6"/>
                </a:solidFill>
              </a:ln>
              <a:effectLst/>
            </c:spPr>
            <c:extLst>
              <c:ext xmlns:c16="http://schemas.microsoft.com/office/drawing/2014/chart" uri="{C3380CC4-5D6E-409C-BE32-E72D297353CC}">
                <c16:uniqueId val="{00000003-5A83-45B9-AB8E-73D2DF497307}"/>
              </c:ext>
            </c:extLst>
          </c:dPt>
          <c:dPt>
            <c:idx val="10"/>
            <c:invertIfNegative val="0"/>
            <c:bubble3D val="0"/>
            <c:spPr>
              <a:solidFill>
                <a:srgbClr val="4BACC6"/>
              </a:solidFill>
              <a:ln>
                <a:solidFill>
                  <a:srgbClr val="4BACC6"/>
                </a:solidFill>
              </a:ln>
              <a:effectLst/>
            </c:spPr>
            <c:extLst>
              <c:ext xmlns:c16="http://schemas.microsoft.com/office/drawing/2014/chart" uri="{C3380CC4-5D6E-409C-BE32-E72D297353CC}">
                <c16:uniqueId val="{00000005-5A83-45B9-AB8E-73D2DF497307}"/>
              </c:ext>
            </c:extLst>
          </c:dPt>
          <c:dLbls>
            <c:dLbl>
              <c:idx val="0"/>
              <c:delete val="1"/>
              <c:extLst>
                <c:ext xmlns:c15="http://schemas.microsoft.com/office/drawing/2012/chart" uri="{CE6537A1-D6FC-4f65-9D91-7224C49458BB}"/>
                <c:ext xmlns:c16="http://schemas.microsoft.com/office/drawing/2014/chart" uri="{C3380CC4-5D6E-409C-BE32-E72D297353CC}">
                  <c16:uniqueId val="{00000006-5A83-45B9-AB8E-73D2DF497307}"/>
                </c:ext>
              </c:extLst>
            </c:dLbl>
            <c:dLbl>
              <c:idx val="1"/>
              <c:delete val="1"/>
              <c:extLst>
                <c:ext xmlns:c15="http://schemas.microsoft.com/office/drawing/2012/chart" uri="{CE6537A1-D6FC-4f65-9D91-7224C49458BB}"/>
                <c:ext xmlns:c16="http://schemas.microsoft.com/office/drawing/2014/chart" uri="{C3380CC4-5D6E-409C-BE32-E72D297353CC}">
                  <c16:uniqueId val="{00000007-5A83-45B9-AB8E-73D2DF497307}"/>
                </c:ext>
              </c:extLst>
            </c:dLbl>
            <c:dLbl>
              <c:idx val="2"/>
              <c:delete val="1"/>
              <c:extLst>
                <c:ext xmlns:c15="http://schemas.microsoft.com/office/drawing/2012/chart" uri="{CE6537A1-D6FC-4f65-9D91-7224C49458BB}"/>
                <c:ext xmlns:c16="http://schemas.microsoft.com/office/drawing/2014/chart" uri="{C3380CC4-5D6E-409C-BE32-E72D297353CC}">
                  <c16:uniqueId val="{00000008-5A83-45B9-AB8E-73D2DF497307}"/>
                </c:ext>
              </c:extLst>
            </c:dLbl>
            <c:dLbl>
              <c:idx val="3"/>
              <c:delete val="1"/>
              <c:extLst>
                <c:ext xmlns:c15="http://schemas.microsoft.com/office/drawing/2012/chart" uri="{CE6537A1-D6FC-4f65-9D91-7224C49458BB}"/>
                <c:ext xmlns:c16="http://schemas.microsoft.com/office/drawing/2014/chart" uri="{C3380CC4-5D6E-409C-BE32-E72D297353CC}">
                  <c16:uniqueId val="{00000009-5A83-45B9-AB8E-73D2DF497307}"/>
                </c:ext>
              </c:extLst>
            </c:dLbl>
            <c:dLbl>
              <c:idx val="4"/>
              <c:delete val="1"/>
              <c:extLst>
                <c:ext xmlns:c15="http://schemas.microsoft.com/office/drawing/2012/chart" uri="{CE6537A1-D6FC-4f65-9D91-7224C49458BB}"/>
                <c:ext xmlns:c16="http://schemas.microsoft.com/office/drawing/2014/chart" uri="{C3380CC4-5D6E-409C-BE32-E72D297353CC}">
                  <c16:uniqueId val="{0000000A-5A83-45B9-AB8E-73D2DF497307}"/>
                </c:ext>
              </c:extLst>
            </c:dLbl>
            <c:dLbl>
              <c:idx val="5"/>
              <c:delete val="1"/>
              <c:extLst>
                <c:ext xmlns:c15="http://schemas.microsoft.com/office/drawing/2012/chart" uri="{CE6537A1-D6FC-4f65-9D91-7224C49458BB}"/>
                <c:ext xmlns:c16="http://schemas.microsoft.com/office/drawing/2014/chart" uri="{C3380CC4-5D6E-409C-BE32-E72D297353CC}">
                  <c16:uniqueId val="{0000000B-5A83-45B9-AB8E-73D2DF497307}"/>
                </c:ext>
              </c:extLst>
            </c:dLbl>
            <c:dLbl>
              <c:idx val="6"/>
              <c:delete val="1"/>
              <c:extLst>
                <c:ext xmlns:c15="http://schemas.microsoft.com/office/drawing/2012/chart" uri="{CE6537A1-D6FC-4f65-9D91-7224C49458BB}"/>
                <c:ext xmlns:c16="http://schemas.microsoft.com/office/drawing/2014/chart" uri="{C3380CC4-5D6E-409C-BE32-E72D297353CC}">
                  <c16:uniqueId val="{0000000C-5A83-45B9-AB8E-73D2DF497307}"/>
                </c:ext>
              </c:extLst>
            </c:dLbl>
            <c:dLbl>
              <c:idx val="7"/>
              <c:delete val="1"/>
              <c:extLst>
                <c:ext xmlns:c15="http://schemas.microsoft.com/office/drawing/2012/chart" uri="{CE6537A1-D6FC-4f65-9D91-7224C49458BB}"/>
                <c:ext xmlns:c16="http://schemas.microsoft.com/office/drawing/2014/chart" uri="{C3380CC4-5D6E-409C-BE32-E72D297353CC}">
                  <c16:uniqueId val="{0000000D-5A83-45B9-AB8E-73D2DF497307}"/>
                </c:ext>
              </c:extLst>
            </c:dLbl>
            <c:dLbl>
              <c:idx val="9"/>
              <c:delete val="1"/>
              <c:extLst>
                <c:ext xmlns:c15="http://schemas.microsoft.com/office/drawing/2012/chart" uri="{CE6537A1-D6FC-4f65-9D91-7224C49458BB}"/>
                <c:ext xmlns:c16="http://schemas.microsoft.com/office/drawing/2014/chart" uri="{C3380CC4-5D6E-409C-BE32-E72D297353CC}">
                  <c16:uniqueId val="{00000003-5A83-45B9-AB8E-73D2DF497307}"/>
                </c:ext>
              </c:extLst>
            </c:dLbl>
            <c:dLbl>
              <c:idx val="10"/>
              <c:delete val="1"/>
              <c:extLst>
                <c:ext xmlns:c15="http://schemas.microsoft.com/office/drawing/2012/chart" uri="{CE6537A1-D6FC-4f65-9D91-7224C49458BB}"/>
                <c:ext xmlns:c16="http://schemas.microsoft.com/office/drawing/2014/chart" uri="{C3380CC4-5D6E-409C-BE32-E72D297353CC}">
                  <c16:uniqueId val="{00000005-5A83-45B9-AB8E-73D2DF49730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(2)'!$I$75:$J$87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(2)'!$K$75:$K$87</c:f>
              <c:numCache>
                <c:formatCode>#,##0.00</c:formatCode>
                <c:ptCount val="13"/>
                <c:pt idx="0">
                  <c:v>19.206216435999998</c:v>
                </c:pt>
                <c:pt idx="1">
                  <c:v>21.877902505356101</c:v>
                </c:pt>
                <c:pt idx="2">
                  <c:v>20.07010253</c:v>
                </c:pt>
                <c:pt idx="3">
                  <c:v>23.777902505356103</c:v>
                </c:pt>
                <c:pt idx="4">
                  <c:v>24.063308671996801</c:v>
                </c:pt>
                <c:pt idx="5">
                  <c:v>28.1361506808679</c:v>
                </c:pt>
                <c:pt idx="6">
                  <c:v>25.561</c:v>
                </c:pt>
                <c:pt idx="7">
                  <c:v>28.98</c:v>
                </c:pt>
                <c:pt idx="8" formatCode="#,##0.0">
                  <c:v>29.3843011697988</c:v>
                </c:pt>
                <c:pt idx="9" formatCode="#,##0.0">
                  <c:v>29.205670277847002</c:v>
                </c:pt>
                <c:pt idx="10" formatCode="#,##0.0">
                  <c:v>29.840283320943954</c:v>
                </c:pt>
                <c:pt idx="11" formatCode="#,##0.0">
                  <c:v>32.57</c:v>
                </c:pt>
                <c:pt idx="12" formatCode="#,##0.0">
                  <c:v>34.039064104007892</c:v>
                </c:pt>
              </c:numCache>
            </c:numRef>
          </c:val>
          <c:extLst>
            <c:ext xmlns:c16="http://schemas.microsoft.com/office/drawing/2014/chart" uri="{C3380CC4-5D6E-409C-BE32-E72D297353CC}">
              <c16:uniqueId val="{0000000E-5A83-45B9-AB8E-73D2DF497307}"/>
            </c:ext>
          </c:extLst>
        </c:ser>
        <c:dLbls>
          <c:showLegendKey val="0"/>
          <c:showVal val="0"/>
          <c:showCatName val="0"/>
          <c:showSerName val="0"/>
          <c:showPercent val="0"/>
          <c:showBubbleSize val="0"/>
        </c:dLbls>
        <c:gapWidth val="100"/>
        <c:axId val="1830135472"/>
        <c:axId val="1475871807"/>
      </c:barChart>
      <c:lineChart>
        <c:grouping val="standard"/>
        <c:varyColors val="0"/>
        <c:ser>
          <c:idx val="1"/>
          <c:order val="1"/>
          <c:tx>
            <c:v>QoQ</c:v>
          </c:tx>
          <c:spPr>
            <a:ln w="28575" cap="rnd">
              <a:solidFill>
                <a:srgbClr val="9BBB59"/>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5A83-45B9-AB8E-73D2DF497307}"/>
                </c:ext>
              </c:extLst>
            </c:dLbl>
            <c:dLbl>
              <c:idx val="1"/>
              <c:delete val="1"/>
              <c:extLst>
                <c:ext xmlns:c15="http://schemas.microsoft.com/office/drawing/2012/chart" uri="{CE6537A1-D6FC-4f65-9D91-7224C49458BB}"/>
                <c:ext xmlns:c16="http://schemas.microsoft.com/office/drawing/2014/chart" uri="{C3380CC4-5D6E-409C-BE32-E72D297353CC}">
                  <c16:uniqueId val="{00000010-5A83-45B9-AB8E-73D2DF497307}"/>
                </c:ext>
              </c:extLst>
            </c:dLbl>
            <c:dLbl>
              <c:idx val="2"/>
              <c:delete val="1"/>
              <c:extLst>
                <c:ext xmlns:c15="http://schemas.microsoft.com/office/drawing/2012/chart" uri="{CE6537A1-D6FC-4f65-9D91-7224C49458BB}"/>
                <c:ext xmlns:c16="http://schemas.microsoft.com/office/drawing/2014/chart" uri="{C3380CC4-5D6E-409C-BE32-E72D297353CC}">
                  <c16:uniqueId val="{00000011-5A83-45B9-AB8E-73D2DF497307}"/>
                </c:ext>
              </c:extLst>
            </c:dLbl>
            <c:dLbl>
              <c:idx val="3"/>
              <c:delete val="1"/>
              <c:extLst>
                <c:ext xmlns:c15="http://schemas.microsoft.com/office/drawing/2012/chart" uri="{CE6537A1-D6FC-4f65-9D91-7224C49458BB}"/>
                <c:ext xmlns:c16="http://schemas.microsoft.com/office/drawing/2014/chart" uri="{C3380CC4-5D6E-409C-BE32-E72D297353CC}">
                  <c16:uniqueId val="{00000012-5A83-45B9-AB8E-73D2DF497307}"/>
                </c:ext>
              </c:extLst>
            </c:dLbl>
            <c:dLbl>
              <c:idx val="4"/>
              <c:delete val="1"/>
              <c:extLst>
                <c:ext xmlns:c15="http://schemas.microsoft.com/office/drawing/2012/chart" uri="{CE6537A1-D6FC-4f65-9D91-7224C49458BB}"/>
                <c:ext xmlns:c16="http://schemas.microsoft.com/office/drawing/2014/chart" uri="{C3380CC4-5D6E-409C-BE32-E72D297353CC}">
                  <c16:uniqueId val="{00000013-5A83-45B9-AB8E-73D2DF497307}"/>
                </c:ext>
              </c:extLst>
            </c:dLbl>
            <c:dLbl>
              <c:idx val="5"/>
              <c:delete val="1"/>
              <c:extLst>
                <c:ext xmlns:c15="http://schemas.microsoft.com/office/drawing/2012/chart" uri="{CE6537A1-D6FC-4f65-9D91-7224C49458BB}"/>
                <c:ext xmlns:c16="http://schemas.microsoft.com/office/drawing/2014/chart" uri="{C3380CC4-5D6E-409C-BE32-E72D297353CC}">
                  <c16:uniqueId val="{00000014-5A83-45B9-AB8E-73D2DF497307}"/>
                </c:ext>
              </c:extLst>
            </c:dLbl>
            <c:dLbl>
              <c:idx val="6"/>
              <c:delete val="1"/>
              <c:extLst>
                <c:ext xmlns:c15="http://schemas.microsoft.com/office/drawing/2012/chart" uri="{CE6537A1-D6FC-4f65-9D91-7224C49458BB}"/>
                <c:ext xmlns:c16="http://schemas.microsoft.com/office/drawing/2014/chart" uri="{C3380CC4-5D6E-409C-BE32-E72D297353CC}">
                  <c16:uniqueId val="{00000015-5A83-45B9-AB8E-73D2DF497307}"/>
                </c:ext>
              </c:extLst>
            </c:dLbl>
            <c:dLbl>
              <c:idx val="7"/>
              <c:delete val="1"/>
              <c:extLst>
                <c:ext xmlns:c15="http://schemas.microsoft.com/office/drawing/2012/chart" uri="{CE6537A1-D6FC-4f65-9D91-7224C49458BB}"/>
                <c:ext xmlns:c16="http://schemas.microsoft.com/office/drawing/2014/chart" uri="{C3380CC4-5D6E-409C-BE32-E72D297353CC}">
                  <c16:uniqueId val="{00000016-5A83-45B9-AB8E-73D2DF497307}"/>
                </c:ext>
              </c:extLst>
            </c:dLbl>
            <c:dLbl>
              <c:idx val="9"/>
              <c:delete val="1"/>
              <c:extLst>
                <c:ext xmlns:c15="http://schemas.microsoft.com/office/drawing/2012/chart" uri="{CE6537A1-D6FC-4f65-9D91-7224C49458BB}"/>
                <c:ext xmlns:c16="http://schemas.microsoft.com/office/drawing/2014/chart" uri="{C3380CC4-5D6E-409C-BE32-E72D297353CC}">
                  <c16:uniqueId val="{00000017-5A83-45B9-AB8E-73D2DF497307}"/>
                </c:ext>
              </c:extLst>
            </c:dLbl>
            <c:dLbl>
              <c:idx val="10"/>
              <c:delete val="1"/>
              <c:extLst>
                <c:ext xmlns:c15="http://schemas.microsoft.com/office/drawing/2012/chart" uri="{CE6537A1-D6FC-4f65-9D91-7224C49458BB}"/>
                <c:ext xmlns:c16="http://schemas.microsoft.com/office/drawing/2014/chart" uri="{C3380CC4-5D6E-409C-BE32-E72D297353CC}">
                  <c16:uniqueId val="{00000018-5A83-45B9-AB8E-73D2DF497307}"/>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(2)'!$I$75:$J$87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(2)'!$L$75:$L$87</c:f>
              <c:numCache>
                <c:formatCode>#,##0.0</c:formatCode>
                <c:ptCount val="13"/>
                <c:pt idx="0">
                  <c:v>4.5706662065483128</c:v>
                </c:pt>
                <c:pt idx="1">
                  <c:v>13.91052776198185</c:v>
                </c:pt>
                <c:pt idx="2">
                  <c:v>-8.263132057168276</c:v>
                </c:pt>
                <c:pt idx="3">
                  <c:v>18.474245309977011</c:v>
                </c:pt>
                <c:pt idx="4">
                  <c:v>1.2003000120654361</c:v>
                </c:pt>
                <c:pt idx="5">
                  <c:v>16.925527841525746</c:v>
                </c:pt>
                <c:pt idx="6">
                  <c:v>-9.1</c:v>
                </c:pt>
                <c:pt idx="7">
                  <c:v>13.375846015414105</c:v>
                </c:pt>
                <c:pt idx="8">
                  <c:v>1.3951041055859204</c:v>
                </c:pt>
                <c:pt idx="9">
                  <c:v>-0.60791267731558074</c:v>
                </c:pt>
                <c:pt idx="10">
                  <c:v>2.1729103871254596</c:v>
                </c:pt>
                <c:pt idx="11">
                  <c:v>9.1477572437797416</c:v>
                </c:pt>
                <c:pt idx="12">
                  <c:v>4.510482358022383</c:v>
                </c:pt>
              </c:numCache>
            </c:numRef>
          </c:val>
          <c:smooth val="0"/>
          <c:extLst>
            <c:ext xmlns:c16="http://schemas.microsoft.com/office/drawing/2014/chart" uri="{C3380CC4-5D6E-409C-BE32-E72D297353CC}">
              <c16:uniqueId val="{00000019-5A83-45B9-AB8E-73D2DF497307}"/>
            </c:ext>
          </c:extLst>
        </c:ser>
        <c:ser>
          <c:idx val="2"/>
          <c:order val="2"/>
          <c:tx>
            <c:v>YoY</c:v>
          </c:tx>
          <c:spPr>
            <a:ln w="28575" cap="rnd">
              <a:solidFill>
                <a:srgbClr val="C050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A-5A83-45B9-AB8E-73D2DF497307}"/>
                </c:ext>
              </c:extLst>
            </c:dLbl>
            <c:dLbl>
              <c:idx val="1"/>
              <c:delete val="1"/>
              <c:extLst>
                <c:ext xmlns:c15="http://schemas.microsoft.com/office/drawing/2012/chart" uri="{CE6537A1-D6FC-4f65-9D91-7224C49458BB}"/>
                <c:ext xmlns:c16="http://schemas.microsoft.com/office/drawing/2014/chart" uri="{C3380CC4-5D6E-409C-BE32-E72D297353CC}">
                  <c16:uniqueId val="{0000001B-5A83-45B9-AB8E-73D2DF497307}"/>
                </c:ext>
              </c:extLst>
            </c:dLbl>
            <c:dLbl>
              <c:idx val="2"/>
              <c:delete val="1"/>
              <c:extLst>
                <c:ext xmlns:c15="http://schemas.microsoft.com/office/drawing/2012/chart" uri="{CE6537A1-D6FC-4f65-9D91-7224C49458BB}"/>
                <c:ext xmlns:c16="http://schemas.microsoft.com/office/drawing/2014/chart" uri="{C3380CC4-5D6E-409C-BE32-E72D297353CC}">
                  <c16:uniqueId val="{0000001C-5A83-45B9-AB8E-73D2DF497307}"/>
                </c:ext>
              </c:extLst>
            </c:dLbl>
            <c:dLbl>
              <c:idx val="3"/>
              <c:delete val="1"/>
              <c:extLst>
                <c:ext xmlns:c15="http://schemas.microsoft.com/office/drawing/2012/chart" uri="{CE6537A1-D6FC-4f65-9D91-7224C49458BB}"/>
                <c:ext xmlns:c16="http://schemas.microsoft.com/office/drawing/2014/chart" uri="{C3380CC4-5D6E-409C-BE32-E72D297353CC}">
                  <c16:uniqueId val="{0000001D-5A83-45B9-AB8E-73D2DF497307}"/>
                </c:ext>
              </c:extLst>
            </c:dLbl>
            <c:dLbl>
              <c:idx val="4"/>
              <c:delete val="1"/>
              <c:extLst>
                <c:ext xmlns:c15="http://schemas.microsoft.com/office/drawing/2012/chart" uri="{CE6537A1-D6FC-4f65-9D91-7224C49458BB}"/>
                <c:ext xmlns:c16="http://schemas.microsoft.com/office/drawing/2014/chart" uri="{C3380CC4-5D6E-409C-BE32-E72D297353CC}">
                  <c16:uniqueId val="{0000001E-5A83-45B9-AB8E-73D2DF497307}"/>
                </c:ext>
              </c:extLst>
            </c:dLbl>
            <c:dLbl>
              <c:idx val="5"/>
              <c:delete val="1"/>
              <c:extLst>
                <c:ext xmlns:c15="http://schemas.microsoft.com/office/drawing/2012/chart" uri="{CE6537A1-D6FC-4f65-9D91-7224C49458BB}"/>
                <c:ext xmlns:c16="http://schemas.microsoft.com/office/drawing/2014/chart" uri="{C3380CC4-5D6E-409C-BE32-E72D297353CC}">
                  <c16:uniqueId val="{0000001F-5A83-45B9-AB8E-73D2DF497307}"/>
                </c:ext>
              </c:extLst>
            </c:dLbl>
            <c:dLbl>
              <c:idx val="6"/>
              <c:delete val="1"/>
              <c:extLst>
                <c:ext xmlns:c15="http://schemas.microsoft.com/office/drawing/2012/chart" uri="{CE6537A1-D6FC-4f65-9D91-7224C49458BB}"/>
                <c:ext xmlns:c16="http://schemas.microsoft.com/office/drawing/2014/chart" uri="{C3380CC4-5D6E-409C-BE32-E72D297353CC}">
                  <c16:uniqueId val="{00000020-5A83-45B9-AB8E-73D2DF497307}"/>
                </c:ext>
              </c:extLst>
            </c:dLbl>
            <c:dLbl>
              <c:idx val="7"/>
              <c:delete val="1"/>
              <c:extLst>
                <c:ext xmlns:c15="http://schemas.microsoft.com/office/drawing/2012/chart" uri="{CE6537A1-D6FC-4f65-9D91-7224C49458BB}"/>
                <c:ext xmlns:c16="http://schemas.microsoft.com/office/drawing/2014/chart" uri="{C3380CC4-5D6E-409C-BE32-E72D297353CC}">
                  <c16:uniqueId val="{00000021-5A83-45B9-AB8E-73D2DF497307}"/>
                </c:ext>
              </c:extLst>
            </c:dLbl>
            <c:dLbl>
              <c:idx val="9"/>
              <c:delete val="1"/>
              <c:extLst>
                <c:ext xmlns:c15="http://schemas.microsoft.com/office/drawing/2012/chart" uri="{CE6537A1-D6FC-4f65-9D91-7224C49458BB}"/>
                <c:ext xmlns:c16="http://schemas.microsoft.com/office/drawing/2014/chart" uri="{C3380CC4-5D6E-409C-BE32-E72D297353CC}">
                  <c16:uniqueId val="{00000022-5A83-45B9-AB8E-73D2DF497307}"/>
                </c:ext>
              </c:extLst>
            </c:dLbl>
            <c:dLbl>
              <c:idx val="10"/>
              <c:delete val="1"/>
              <c:extLst>
                <c:ext xmlns:c15="http://schemas.microsoft.com/office/drawing/2012/chart" uri="{CE6537A1-D6FC-4f65-9D91-7224C49458BB}"/>
                <c:ext xmlns:c16="http://schemas.microsoft.com/office/drawing/2014/chart" uri="{C3380CC4-5D6E-409C-BE32-E72D297353CC}">
                  <c16:uniqueId val="{00000023-5A83-45B9-AB8E-73D2DF497307}"/>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(2)'!$I$75:$J$87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(2)'!$M$75:$M$87</c:f>
              <c:numCache>
                <c:formatCode>#,##0.0</c:formatCode>
                <c:ptCount val="13"/>
                <c:pt idx="0">
                  <c:v>47.000898568480508</c:v>
                </c:pt>
                <c:pt idx="1">
                  <c:v>23.936087370039093</c:v>
                </c:pt>
                <c:pt idx="2">
                  <c:v>33.839734004126967</c:v>
                </c:pt>
                <c:pt idx="3">
                  <c:v>29.461787242947967</c:v>
                </c:pt>
                <c:pt idx="4">
                  <c:v>25.289167453578742</c:v>
                </c:pt>
                <c:pt idx="5">
                  <c:v>28.6053389897851</c:v>
                </c:pt>
                <c:pt idx="6">
                  <c:v>27.358592024093653</c:v>
                </c:pt>
                <c:pt idx="7">
                  <c:v>21.877865356173022</c:v>
                </c:pt>
                <c:pt idx="8">
                  <c:v>22.112472438148956</c:v>
                </c:pt>
                <c:pt idx="9">
                  <c:v>3.801229276563256</c:v>
                </c:pt>
                <c:pt idx="10">
                  <c:v>16.741455032838903</c:v>
                </c:pt>
                <c:pt idx="11">
                  <c:v>12.387853692201523</c:v>
                </c:pt>
                <c:pt idx="12">
                  <c:v>15.840985658672935</c:v>
                </c:pt>
              </c:numCache>
            </c:numRef>
          </c:val>
          <c:smooth val="0"/>
          <c:extLst>
            <c:ext xmlns:c16="http://schemas.microsoft.com/office/drawing/2014/chart" uri="{C3380CC4-5D6E-409C-BE32-E72D297353CC}">
              <c16:uniqueId val="{00000024-5A83-45B9-AB8E-73D2DF497307}"/>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MY"/>
                  <a:t>Domestic Tourism Expenditure</a:t>
                </a:r>
              </a:p>
              <a:p>
                <a:pPr>
                  <a:defRPr/>
                </a:pPr>
                <a:r>
                  <a:rPr lang="en-MY"/>
                  <a:t> (RM billion)</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min val="-5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MY"/>
                  <a:t>Percentage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BB634DDD-FAFB-4ACF-81A9-D183C4072EBE}" type="datetimeFigureOut">
              <a:rPr lang="en-AU" smtClean="0"/>
              <a:t>24/06/2026</a:t>
            </a:fld>
            <a:endParaRPr lang="en-AU"/>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BEAD4CF0-E9DC-423B-A4BF-6B131A20FDCD}" type="slidenum">
              <a:rPr lang="en-AU" smtClean="0"/>
              <a:t>‹#›</a:t>
            </a:fld>
            <a:endParaRPr lang="en-AU"/>
          </a:p>
        </p:txBody>
      </p:sp>
    </p:spTree>
    <p:extLst>
      <p:ext uri="{BB962C8B-B14F-4D97-AF65-F5344CB8AC3E}">
        <p14:creationId xmlns:p14="http://schemas.microsoft.com/office/powerpoint/2010/main" val="286921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8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8612" y="2829509"/>
            <a:ext cx="6280784" cy="1347520"/>
          </a:xfrm>
          <a:prstGeom prst="rect">
            <a:avLst/>
          </a:prstGeom>
        </p:spPr>
        <p:txBody>
          <a:bodyPr wrap="square" lIns="0" tIns="0" rIns="0" bIns="0">
            <a:spAutoFit/>
          </a:bodyPr>
          <a:lstStyle>
            <a:lvl1pPr>
              <a:defRPr sz="4800" b="0" i="0">
                <a:solidFill>
                  <a:schemeClr val="bg1"/>
                </a:solidFill>
                <a:latin typeface="Calibri"/>
                <a:cs typeface="Calibri"/>
              </a:defRPr>
            </a:lvl1pPr>
          </a:lstStyle>
          <a:p>
            <a:endParaRPr/>
          </a:p>
        </p:txBody>
      </p:sp>
      <p:sp>
        <p:nvSpPr>
          <p:cNvPr id="3" name="Holder 3"/>
          <p:cNvSpPr>
            <a:spLocks noGrp="1"/>
          </p:cNvSpPr>
          <p:nvPr>
            <p:ph type="body" idx="1"/>
          </p:nvPr>
        </p:nvSpPr>
        <p:spPr>
          <a:xfrm>
            <a:off x="488695" y="4185636"/>
            <a:ext cx="6587490" cy="3272154"/>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6/24/2026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6454B20-651A-4B2C-A575-1EBC2E34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87481"/>
          </a:xfrm>
          <a:prstGeom prst="rect">
            <a:avLst/>
          </a:prstGeom>
        </p:spPr>
      </p:pic>
      <p:pic>
        <p:nvPicPr>
          <p:cNvPr id="7" name="Picture 6">
            <a:extLst>
              <a:ext uri="{FF2B5EF4-FFF2-40B4-BE49-F238E27FC236}">
                <a16:creationId xmlns:a16="http://schemas.microsoft.com/office/drawing/2014/main" id="{011627AF-B908-4D5D-A0B8-AB7B107E0033}"/>
              </a:ext>
            </a:extLst>
          </p:cNvPr>
          <p:cNvPicPr>
            <a:picLocks noChangeAspect="1"/>
          </p:cNvPicPr>
          <p:nvPr/>
        </p:nvPicPr>
        <p:blipFill rotWithShape="1">
          <a:blip r:embed="rId3">
            <a:extLst>
              <a:ext uri="{28A0092B-C50C-407E-A947-70E740481C1C}">
                <a14:useLocalDpi xmlns:a14="http://schemas.microsoft.com/office/drawing/2010/main" val="0"/>
              </a:ext>
            </a:extLst>
          </a:blip>
          <a:srcRect l="38321" t="1710" r="2184" b="70056"/>
          <a:stretch/>
        </p:blipFill>
        <p:spPr>
          <a:xfrm>
            <a:off x="3052905" y="1021200"/>
            <a:ext cx="4114799" cy="2761898"/>
          </a:xfrm>
          <a:prstGeom prst="rect">
            <a:avLst/>
          </a:prstGeom>
        </p:spPr>
      </p:pic>
      <p:sp>
        <p:nvSpPr>
          <p:cNvPr id="8" name="object 2" descr="$PPTXTitle">
            <a:extLst>
              <a:ext uri="{FF2B5EF4-FFF2-40B4-BE49-F238E27FC236}">
                <a16:creationId xmlns:a16="http://schemas.microsoft.com/office/drawing/2014/main" id="{207E5D5E-AE3C-4512-867C-8772548002F6}"/>
              </a:ext>
            </a:extLst>
          </p:cNvPr>
          <p:cNvSpPr txBox="1">
            <a:spLocks/>
          </p:cNvSpPr>
          <p:nvPr/>
        </p:nvSpPr>
        <p:spPr>
          <a:xfrm>
            <a:off x="425450" y="1003300"/>
            <a:ext cx="5169535" cy="1842811"/>
          </a:xfrm>
          <a:prstGeom prst="rect">
            <a:avLst/>
          </a:prstGeom>
          <a:noFill/>
          <a:ln>
            <a:noFill/>
          </a:ln>
        </p:spPr>
        <p:txBody>
          <a:bodyPr vert="horz" wrap="square" lIns="0" tIns="230504" rIns="0" bIns="0" rtlCol="0">
            <a:spAutoFit/>
          </a:bodyPr>
          <a:lstStyle>
            <a:lvl1pPr>
              <a:defRPr sz="4800" b="0" i="0">
                <a:solidFill>
                  <a:schemeClr val="bg1"/>
                </a:solidFill>
                <a:latin typeface="Calibri"/>
                <a:ea typeface="+mj-ea"/>
                <a:cs typeface="Calibri"/>
              </a:defRPr>
            </a:lvl1pPr>
          </a:lstStyle>
          <a:p>
            <a:pPr marL="12700" marR="5080">
              <a:lnSpc>
                <a:spcPct val="70200"/>
              </a:lnSpc>
              <a:spcBef>
                <a:spcPts val="100"/>
              </a:spcBef>
            </a:pPr>
            <a:r>
              <a:rPr lang="en-AU" b="1" dirty="0">
                <a:solidFill>
                  <a:schemeClr val="tx2">
                    <a:lumMod val="60000"/>
                    <a:lumOff val="40000"/>
                  </a:schemeClr>
                </a:solidFill>
              </a:rPr>
              <a:t>PRESTASI </a:t>
            </a:r>
          </a:p>
          <a:p>
            <a:pPr marL="12700" marR="5080">
              <a:lnSpc>
                <a:spcPct val="70200"/>
              </a:lnSpc>
              <a:spcBef>
                <a:spcPts val="100"/>
              </a:spcBef>
            </a:pPr>
            <a:r>
              <a:rPr lang="en-AU" b="1" dirty="0">
                <a:solidFill>
                  <a:schemeClr val="tx2">
                    <a:lumMod val="75000"/>
                  </a:schemeClr>
                </a:solidFill>
              </a:rPr>
              <a:t>PELANCONGAN</a:t>
            </a:r>
          </a:p>
          <a:p>
            <a:pPr marL="12700" marR="5080">
              <a:lnSpc>
                <a:spcPct val="70200"/>
              </a:lnSpc>
              <a:spcBef>
                <a:spcPts val="100"/>
              </a:spcBef>
            </a:pPr>
            <a:r>
              <a:rPr lang="en-AU" b="1" dirty="0">
                <a:solidFill>
                  <a:schemeClr val="tx2">
                    <a:lumMod val="60000"/>
                    <a:lumOff val="40000"/>
                  </a:schemeClr>
                </a:solidFill>
              </a:rPr>
              <a:t>DOMESTIK</a:t>
            </a:r>
          </a:p>
        </p:txBody>
      </p:sp>
      <p:sp>
        <p:nvSpPr>
          <p:cNvPr id="9" name="object 3">
            <a:extLst>
              <a:ext uri="{FF2B5EF4-FFF2-40B4-BE49-F238E27FC236}">
                <a16:creationId xmlns:a16="http://schemas.microsoft.com/office/drawing/2014/main" id="{9364E068-5919-41E3-A623-87AC68E7E101}"/>
              </a:ext>
            </a:extLst>
          </p:cNvPr>
          <p:cNvSpPr txBox="1"/>
          <p:nvPr/>
        </p:nvSpPr>
        <p:spPr>
          <a:xfrm>
            <a:off x="475332" y="2679700"/>
            <a:ext cx="3141030" cy="2484655"/>
          </a:xfrm>
          <a:prstGeom prst="rect">
            <a:avLst/>
          </a:prstGeom>
        </p:spPr>
        <p:txBody>
          <a:bodyPr vert="horz" wrap="square" lIns="0" tIns="139065" rIns="0" bIns="0" rtlCol="0">
            <a:spAutoFit/>
          </a:bodyPr>
          <a:lstStyle/>
          <a:p>
            <a:pPr marL="12700" algn="just">
              <a:lnSpc>
                <a:spcPct val="100000"/>
              </a:lnSpc>
              <a:spcBef>
                <a:spcPts val="1095"/>
              </a:spcBef>
            </a:pPr>
            <a:r>
              <a:rPr sz="1400" b="1" spc="-10" dirty="0">
                <a:latin typeface="Arial"/>
                <a:cs typeface="Arial"/>
              </a:rPr>
              <a:t>Pengenalan</a:t>
            </a:r>
            <a:endParaRPr sz="1200" dirty="0">
              <a:latin typeface="Arial"/>
              <a:cs typeface="Arial"/>
            </a:endParaRPr>
          </a:p>
          <a:p>
            <a:pPr marL="12700" marR="5080" algn="just">
              <a:lnSpc>
                <a:spcPct val="136200"/>
              </a:lnSpc>
              <a:spcBef>
                <a:spcPts val="325"/>
              </a:spcBef>
            </a:pPr>
            <a:r>
              <a:rPr sz="1100" dirty="0">
                <a:latin typeface="Arial MT"/>
                <a:cs typeface="Arial MT"/>
              </a:rPr>
              <a:t>Buletin</a:t>
            </a:r>
            <a:r>
              <a:rPr sz="1100" spc="160" dirty="0">
                <a:latin typeface="Arial MT"/>
                <a:cs typeface="Arial MT"/>
              </a:rPr>
              <a:t> </a:t>
            </a:r>
            <a:r>
              <a:rPr sz="1100" dirty="0">
                <a:latin typeface="Arial MT"/>
                <a:cs typeface="Arial MT"/>
              </a:rPr>
              <a:t>Pelancongan</a:t>
            </a:r>
            <a:r>
              <a:rPr sz="1100" spc="155" dirty="0">
                <a:latin typeface="Arial MT"/>
                <a:cs typeface="Arial MT"/>
              </a:rPr>
              <a:t> </a:t>
            </a:r>
            <a:r>
              <a:rPr sz="1100" dirty="0">
                <a:latin typeface="Arial MT"/>
                <a:cs typeface="Arial MT"/>
              </a:rPr>
              <a:t>Domestik</a:t>
            </a:r>
            <a:r>
              <a:rPr sz="1100" spc="170" dirty="0">
                <a:latin typeface="Arial MT"/>
                <a:cs typeface="Arial MT"/>
              </a:rPr>
              <a:t> </a:t>
            </a:r>
            <a:r>
              <a:rPr sz="1100" dirty="0">
                <a:latin typeface="Arial MT"/>
                <a:cs typeface="Arial MT"/>
              </a:rPr>
              <a:t>suku</a:t>
            </a:r>
            <a:r>
              <a:rPr sz="1100" spc="175" dirty="0">
                <a:latin typeface="Arial MT"/>
                <a:cs typeface="Arial MT"/>
              </a:rPr>
              <a:t> </a:t>
            </a:r>
            <a:r>
              <a:rPr sz="1100" dirty="0">
                <a:latin typeface="Arial MT"/>
                <a:cs typeface="Arial MT"/>
              </a:rPr>
              <a:t>tahun</a:t>
            </a:r>
            <a:r>
              <a:rPr sz="1100" spc="160" dirty="0">
                <a:latin typeface="Arial MT"/>
                <a:cs typeface="Arial MT"/>
              </a:rPr>
              <a:t> </a:t>
            </a:r>
            <a:r>
              <a:rPr sz="1100" dirty="0">
                <a:latin typeface="Arial MT"/>
                <a:cs typeface="Arial MT"/>
              </a:rPr>
              <a:t>pertama</a:t>
            </a:r>
            <a:r>
              <a:rPr sz="1100" spc="165" dirty="0">
                <a:latin typeface="Arial MT"/>
                <a:cs typeface="Arial MT"/>
              </a:rPr>
              <a:t> </a:t>
            </a:r>
            <a:r>
              <a:rPr sz="1100" dirty="0">
                <a:latin typeface="Arial MT"/>
                <a:cs typeface="Arial MT"/>
              </a:rPr>
              <a:t>2026</a:t>
            </a:r>
            <a:r>
              <a:rPr sz="1100" spc="160" dirty="0">
                <a:latin typeface="Arial MT"/>
                <a:cs typeface="Arial MT"/>
              </a:rPr>
              <a:t> </a:t>
            </a:r>
            <a:r>
              <a:rPr lang="en-MY" sz="1100" dirty="0" err="1">
                <a:latin typeface="Arial MT"/>
                <a:cs typeface="Arial MT"/>
              </a:rPr>
              <a:t>menyediakan</a:t>
            </a:r>
            <a:r>
              <a:rPr lang="en-MY" sz="1100" dirty="0">
                <a:latin typeface="Arial MT"/>
                <a:cs typeface="Arial MT"/>
              </a:rPr>
              <a:t> Gambaran </a:t>
            </a:r>
            <a:r>
              <a:rPr lang="en-MY" sz="1100" dirty="0" err="1">
                <a:latin typeface="Arial MT"/>
                <a:cs typeface="Arial MT"/>
              </a:rPr>
              <a:t>keseluruhan</a:t>
            </a:r>
            <a:r>
              <a:rPr lang="en-MY" sz="1100" dirty="0">
                <a:latin typeface="Arial MT"/>
                <a:cs typeface="Arial MT"/>
              </a:rPr>
              <a:t> </a:t>
            </a:r>
            <a:r>
              <a:rPr lang="en-MY" sz="1100" dirty="0" err="1">
                <a:latin typeface="Arial MT"/>
                <a:cs typeface="Arial MT"/>
              </a:rPr>
              <a:t>mengenai</a:t>
            </a:r>
            <a:r>
              <a:rPr sz="1100" spc="170" dirty="0">
                <a:latin typeface="Arial MT"/>
                <a:cs typeface="Arial MT"/>
              </a:rPr>
              <a:t> </a:t>
            </a:r>
            <a:r>
              <a:rPr lang="en-MY" sz="1100" dirty="0" err="1">
                <a:latin typeface="Arial MT"/>
                <a:cs typeface="Arial MT"/>
              </a:rPr>
              <a:t>bilangan</a:t>
            </a:r>
            <a:r>
              <a:rPr sz="1100" spc="165" dirty="0">
                <a:latin typeface="Arial MT"/>
                <a:cs typeface="Arial MT"/>
              </a:rPr>
              <a:t> </a:t>
            </a:r>
            <a:r>
              <a:rPr sz="1100" dirty="0">
                <a:latin typeface="Arial MT"/>
                <a:cs typeface="Arial MT"/>
              </a:rPr>
              <a:t>pelawat,</a:t>
            </a:r>
            <a:r>
              <a:rPr sz="1100" spc="165" dirty="0">
                <a:latin typeface="Arial MT"/>
                <a:cs typeface="Arial MT"/>
              </a:rPr>
              <a:t> </a:t>
            </a:r>
            <a:r>
              <a:rPr sz="1100" spc="-10" dirty="0">
                <a:latin typeface="Arial MT"/>
                <a:cs typeface="Arial MT"/>
              </a:rPr>
              <a:t>jumlah </a:t>
            </a:r>
            <a:r>
              <a:rPr sz="1100" dirty="0">
                <a:latin typeface="Arial MT"/>
                <a:cs typeface="Arial MT"/>
              </a:rPr>
              <a:t>pelancong,</a:t>
            </a:r>
            <a:r>
              <a:rPr sz="1100" spc="50" dirty="0">
                <a:latin typeface="Arial MT"/>
                <a:cs typeface="Arial MT"/>
              </a:rPr>
              <a:t> </a:t>
            </a:r>
            <a:r>
              <a:rPr sz="1100" dirty="0" err="1">
                <a:latin typeface="Arial MT"/>
                <a:cs typeface="Arial MT"/>
              </a:rPr>
              <a:t>perbelanjaan</a:t>
            </a:r>
            <a:r>
              <a:rPr lang="en-AU" sz="1100" spc="50" dirty="0">
                <a:latin typeface="Arial MT"/>
                <a:cs typeface="Arial MT"/>
              </a:rPr>
              <a:t> </a:t>
            </a:r>
            <a:r>
              <a:rPr lang="en-AU" sz="1100" dirty="0">
                <a:latin typeface="Arial MT"/>
                <a:cs typeface="Arial MT"/>
              </a:rPr>
              <a:t>dan</a:t>
            </a:r>
            <a:r>
              <a:rPr lang="en-AU" sz="1100" spc="55" dirty="0">
                <a:latin typeface="Arial MT"/>
                <a:cs typeface="Arial MT"/>
              </a:rPr>
              <a:t> </a:t>
            </a:r>
            <a:r>
              <a:rPr lang="en-AU" sz="1100" dirty="0" err="1">
                <a:latin typeface="Arial MT"/>
                <a:cs typeface="Arial MT"/>
              </a:rPr>
              <a:t>indikator</a:t>
            </a:r>
            <a:r>
              <a:rPr lang="en-AU" sz="1100" spc="45" dirty="0">
                <a:latin typeface="Arial MT"/>
                <a:cs typeface="Arial MT"/>
              </a:rPr>
              <a:t> </a:t>
            </a:r>
            <a:r>
              <a:rPr lang="en-AU" sz="1100" dirty="0" err="1">
                <a:latin typeface="Arial MT"/>
                <a:cs typeface="Arial MT"/>
              </a:rPr>
              <a:t>terpilih</a:t>
            </a:r>
            <a:r>
              <a:rPr lang="en-AU" sz="1100" spc="50" dirty="0">
                <a:latin typeface="Arial MT"/>
                <a:cs typeface="Arial MT"/>
              </a:rPr>
              <a:t> </a:t>
            </a:r>
            <a:r>
              <a:rPr lang="en-AU" sz="1100" dirty="0" err="1">
                <a:latin typeface="Arial MT"/>
                <a:cs typeface="Arial MT"/>
              </a:rPr>
              <a:t>berkaitan</a:t>
            </a:r>
            <a:r>
              <a:rPr lang="en-AU" sz="1100" spc="55" dirty="0">
                <a:latin typeface="Arial MT"/>
                <a:cs typeface="Arial MT"/>
              </a:rPr>
              <a:t> </a:t>
            </a:r>
            <a:r>
              <a:rPr lang="en-AU" sz="1100" dirty="0" err="1">
                <a:latin typeface="Arial MT"/>
                <a:cs typeface="Arial MT"/>
              </a:rPr>
              <a:t>industri</a:t>
            </a:r>
            <a:r>
              <a:rPr lang="en-AU" sz="1100" spc="45" dirty="0">
                <a:latin typeface="Arial MT"/>
                <a:cs typeface="Arial MT"/>
              </a:rPr>
              <a:t> </a:t>
            </a:r>
            <a:r>
              <a:rPr lang="en-AU" sz="1100" dirty="0" err="1">
                <a:latin typeface="Arial MT"/>
                <a:cs typeface="Arial MT"/>
              </a:rPr>
              <a:t>pelancongan</a:t>
            </a:r>
            <a:r>
              <a:rPr lang="en-AU" sz="1100" spc="45" dirty="0">
                <a:latin typeface="Arial MT"/>
                <a:cs typeface="Arial MT"/>
              </a:rPr>
              <a:t> </a:t>
            </a:r>
            <a:r>
              <a:rPr lang="en-AU" sz="1100" dirty="0" err="1">
                <a:latin typeface="Arial MT"/>
                <a:cs typeface="Arial MT"/>
              </a:rPr>
              <a:t>domestik</a:t>
            </a:r>
            <a:r>
              <a:rPr lang="en-AU" sz="1100" dirty="0">
                <a:latin typeface="Arial MT"/>
                <a:cs typeface="Arial MT"/>
              </a:rPr>
              <a:t>.</a:t>
            </a:r>
            <a:r>
              <a:rPr lang="en-AU" sz="1100" spc="40" dirty="0">
                <a:latin typeface="Arial MT"/>
                <a:cs typeface="Arial MT"/>
              </a:rPr>
              <a:t> </a:t>
            </a:r>
            <a:r>
              <a:rPr lang="en-AU" sz="1100" spc="-10" dirty="0" err="1">
                <a:latin typeface="Arial MT"/>
                <a:cs typeface="Arial MT"/>
              </a:rPr>
              <a:t>Statistik</a:t>
            </a:r>
            <a:r>
              <a:rPr lang="en-AU" sz="1100" spc="-10" dirty="0">
                <a:latin typeface="Arial MT"/>
                <a:cs typeface="Arial MT"/>
              </a:rPr>
              <a:t> </a:t>
            </a:r>
            <a:r>
              <a:rPr lang="en-AU" sz="1100" dirty="0" err="1">
                <a:latin typeface="Arial MT"/>
                <a:cs typeface="Arial MT"/>
              </a:rPr>
              <a:t>ini</a:t>
            </a:r>
            <a:r>
              <a:rPr lang="en-AU" sz="1100" spc="-25" dirty="0">
                <a:latin typeface="Arial MT"/>
                <a:cs typeface="Arial MT"/>
              </a:rPr>
              <a:t> </a:t>
            </a:r>
            <a:r>
              <a:rPr lang="en-AU" sz="1100" dirty="0" err="1">
                <a:latin typeface="Arial MT"/>
                <a:cs typeface="Arial MT"/>
              </a:rPr>
              <a:t>diperoleh</a:t>
            </a:r>
            <a:r>
              <a:rPr lang="en-AU" sz="1100" spc="-25" dirty="0">
                <a:latin typeface="Arial MT"/>
                <a:cs typeface="Arial MT"/>
              </a:rPr>
              <a:t> </a:t>
            </a:r>
            <a:r>
              <a:rPr lang="en-AU" sz="1100" dirty="0" err="1">
                <a:latin typeface="Arial MT"/>
                <a:cs typeface="Arial MT"/>
              </a:rPr>
              <a:t>daripada</a:t>
            </a:r>
            <a:r>
              <a:rPr lang="en-AU" sz="1100" spc="-35" dirty="0">
                <a:latin typeface="Arial MT"/>
                <a:cs typeface="Arial MT"/>
              </a:rPr>
              <a:t> </a:t>
            </a:r>
            <a:r>
              <a:rPr lang="en-AU" sz="1100" dirty="0" err="1">
                <a:latin typeface="Arial MT"/>
                <a:cs typeface="Arial MT"/>
              </a:rPr>
              <a:t>Survei</a:t>
            </a:r>
            <a:r>
              <a:rPr lang="en-AU" sz="1100" spc="-25" dirty="0">
                <a:latin typeface="Arial MT"/>
                <a:cs typeface="Arial MT"/>
              </a:rPr>
              <a:t> </a:t>
            </a:r>
            <a:r>
              <a:rPr lang="en-AU" sz="1100" dirty="0" err="1">
                <a:latin typeface="Arial MT"/>
                <a:cs typeface="Arial MT"/>
              </a:rPr>
              <a:t>Pelancongan</a:t>
            </a:r>
            <a:r>
              <a:rPr lang="en-AU" sz="1100" spc="-20" dirty="0">
                <a:latin typeface="Arial MT"/>
                <a:cs typeface="Arial MT"/>
              </a:rPr>
              <a:t> </a:t>
            </a:r>
            <a:r>
              <a:rPr lang="en-AU" sz="1100" dirty="0" err="1">
                <a:latin typeface="Arial MT"/>
                <a:cs typeface="Arial MT"/>
              </a:rPr>
              <a:t>Domestik</a:t>
            </a:r>
            <a:r>
              <a:rPr lang="en-AU" sz="1100" spc="-25" dirty="0">
                <a:latin typeface="Arial MT"/>
                <a:cs typeface="Arial MT"/>
              </a:rPr>
              <a:t> </a:t>
            </a:r>
            <a:r>
              <a:rPr lang="en-AU" sz="1100" dirty="0">
                <a:latin typeface="Arial MT"/>
                <a:cs typeface="Arial MT"/>
              </a:rPr>
              <a:t>Malaysia</a:t>
            </a:r>
            <a:r>
              <a:rPr lang="en-AU" sz="1100" spc="-25" dirty="0">
                <a:latin typeface="Arial MT"/>
                <a:cs typeface="Arial MT"/>
              </a:rPr>
              <a:t> </a:t>
            </a:r>
            <a:r>
              <a:rPr lang="en-AU" sz="1100" dirty="0">
                <a:latin typeface="Arial MT"/>
                <a:cs typeface="Arial MT"/>
              </a:rPr>
              <a:t>yang</a:t>
            </a:r>
            <a:r>
              <a:rPr lang="en-AU" sz="1100" spc="-25" dirty="0">
                <a:latin typeface="Arial MT"/>
                <a:cs typeface="Arial MT"/>
              </a:rPr>
              <a:t> </a:t>
            </a:r>
            <a:r>
              <a:rPr lang="en-AU" sz="1100" dirty="0" err="1">
                <a:latin typeface="Arial MT"/>
                <a:cs typeface="Arial MT"/>
              </a:rPr>
              <a:t>dijalankan</a:t>
            </a:r>
            <a:r>
              <a:rPr lang="en-AU" sz="1100" spc="-20" dirty="0">
                <a:latin typeface="Arial MT"/>
                <a:cs typeface="Arial MT"/>
              </a:rPr>
              <a:t> </a:t>
            </a:r>
            <a:r>
              <a:rPr lang="en-AU" sz="1100" dirty="0">
                <a:latin typeface="Arial MT"/>
                <a:cs typeface="Arial MT"/>
              </a:rPr>
              <a:t>pada</a:t>
            </a:r>
            <a:r>
              <a:rPr lang="en-AU" sz="1100" spc="-25" dirty="0">
                <a:latin typeface="Arial MT"/>
                <a:cs typeface="Arial MT"/>
              </a:rPr>
              <a:t> </a:t>
            </a:r>
            <a:r>
              <a:rPr lang="en-AU" sz="1100" dirty="0" err="1">
                <a:latin typeface="Arial MT"/>
                <a:cs typeface="Arial MT"/>
              </a:rPr>
              <a:t>tahun</a:t>
            </a:r>
            <a:r>
              <a:rPr lang="en-AU" sz="1100" spc="-35" dirty="0">
                <a:latin typeface="Arial MT"/>
                <a:cs typeface="Arial MT"/>
              </a:rPr>
              <a:t> </a:t>
            </a:r>
            <a:r>
              <a:rPr lang="en-AU" sz="1100" spc="-10" dirty="0">
                <a:latin typeface="Arial MT"/>
                <a:cs typeface="Arial MT"/>
              </a:rPr>
              <a:t>2026.</a:t>
            </a:r>
            <a:endParaRPr lang="en-AU" sz="1100" dirty="0">
              <a:latin typeface="Arial MT"/>
              <a:cs typeface="Arial MT"/>
            </a:endParaRPr>
          </a:p>
          <a:p>
            <a:pPr algn="just">
              <a:lnSpc>
                <a:spcPct val="100000"/>
              </a:lnSpc>
              <a:spcBef>
                <a:spcPts val="450"/>
              </a:spcBef>
            </a:pPr>
            <a:endParaRPr lang="en-AU" sz="1200" dirty="0">
              <a:latin typeface="Arial MT"/>
              <a:cs typeface="Arial MT"/>
            </a:endParaRPr>
          </a:p>
        </p:txBody>
      </p:sp>
      <p:sp>
        <p:nvSpPr>
          <p:cNvPr id="10" name="object 3">
            <a:extLst>
              <a:ext uri="{FF2B5EF4-FFF2-40B4-BE49-F238E27FC236}">
                <a16:creationId xmlns:a16="http://schemas.microsoft.com/office/drawing/2014/main" id="{8B1CC241-6264-4D3E-9AA9-36FC4DD1348D}"/>
              </a:ext>
            </a:extLst>
          </p:cNvPr>
          <p:cNvSpPr txBox="1"/>
          <p:nvPr/>
        </p:nvSpPr>
        <p:spPr>
          <a:xfrm>
            <a:off x="425450" y="4860381"/>
            <a:ext cx="3138878" cy="1934119"/>
          </a:xfrm>
          <a:prstGeom prst="rect">
            <a:avLst/>
          </a:prstGeom>
        </p:spPr>
        <p:txBody>
          <a:bodyPr vert="horz" wrap="square" lIns="0" tIns="139065" rIns="0" bIns="0" rtlCol="0">
            <a:spAutoFit/>
          </a:bodyPr>
          <a:lstStyle/>
          <a:p>
            <a:pPr algn="just">
              <a:lnSpc>
                <a:spcPct val="100000"/>
              </a:lnSpc>
              <a:spcBef>
                <a:spcPts val="1095"/>
              </a:spcBef>
            </a:pPr>
            <a:r>
              <a:rPr lang="en-AU" sz="1100" b="1" spc="-10" dirty="0">
                <a:solidFill>
                  <a:srgbClr val="0070C0"/>
                </a:solidFill>
                <a:latin typeface="Arial MT"/>
                <a:cs typeface="Arial"/>
              </a:rPr>
              <a:t>1.0 </a:t>
            </a:r>
            <a:r>
              <a:rPr lang="en-AU" sz="1100" b="1" dirty="0">
                <a:solidFill>
                  <a:srgbClr val="0070C0"/>
                </a:solidFill>
                <a:latin typeface="Arial"/>
                <a:cs typeface="Arial"/>
              </a:rPr>
              <a:t>PRESTASI</a:t>
            </a:r>
            <a:r>
              <a:rPr lang="en-AU" sz="1100" b="1" spc="-30" dirty="0">
                <a:solidFill>
                  <a:srgbClr val="0070C0"/>
                </a:solidFill>
                <a:latin typeface="Arial"/>
                <a:cs typeface="Arial"/>
              </a:rPr>
              <a:t> </a:t>
            </a:r>
            <a:r>
              <a:rPr lang="en-AU" sz="1100" b="1" dirty="0">
                <a:solidFill>
                  <a:srgbClr val="0070C0"/>
                </a:solidFill>
                <a:latin typeface="Arial"/>
                <a:cs typeface="Arial"/>
              </a:rPr>
              <a:t>PELAWAT</a:t>
            </a:r>
            <a:r>
              <a:rPr lang="en-AU" sz="1100" b="1" spc="-20" dirty="0">
                <a:solidFill>
                  <a:srgbClr val="0070C0"/>
                </a:solidFill>
                <a:latin typeface="Arial"/>
                <a:cs typeface="Arial"/>
              </a:rPr>
              <a:t> </a:t>
            </a:r>
            <a:r>
              <a:rPr lang="en-AU" sz="1100" b="1" spc="-10" dirty="0">
                <a:solidFill>
                  <a:srgbClr val="0070C0"/>
                </a:solidFill>
                <a:latin typeface="Arial"/>
                <a:cs typeface="Arial"/>
              </a:rPr>
              <a:t>DOMESTIK</a:t>
            </a:r>
            <a:endParaRPr lang="en-AU" sz="1100" b="1" dirty="0">
              <a:solidFill>
                <a:srgbClr val="0070C0"/>
              </a:solidFill>
              <a:latin typeface="Arial"/>
              <a:cs typeface="Arial"/>
            </a:endParaRPr>
          </a:p>
          <a:p>
            <a:pPr marL="185738" marR="5080" algn="just">
              <a:lnSpc>
                <a:spcPct val="136200"/>
              </a:lnSpc>
              <a:spcBef>
                <a:spcPts val="325"/>
              </a:spcBef>
            </a:pPr>
            <a:r>
              <a:rPr sz="1100" dirty="0" err="1">
                <a:latin typeface="Arial MT"/>
              </a:rPr>
              <a:t>Pelawat</a:t>
            </a:r>
            <a:r>
              <a:rPr sz="1100" dirty="0">
                <a:latin typeface="Arial MT"/>
              </a:rPr>
              <a:t> domestik suku tahun pertama 2026 </a:t>
            </a:r>
            <a:r>
              <a:rPr sz="1100" dirty="0" err="1">
                <a:latin typeface="Arial MT"/>
              </a:rPr>
              <a:t>mencatatka</a:t>
            </a:r>
            <a:r>
              <a:rPr lang="en-MY" sz="1100" dirty="0">
                <a:latin typeface="Arial MT"/>
              </a:rPr>
              <a:t>n </a:t>
            </a:r>
            <a:r>
              <a:rPr lang="en-MY" sz="1100" dirty="0" err="1">
                <a:latin typeface="Arial MT"/>
              </a:rPr>
              <a:t>seramai</a:t>
            </a:r>
            <a:r>
              <a:rPr sz="1100" dirty="0">
                <a:latin typeface="Arial MT"/>
              </a:rPr>
              <a:t> 74.7  juta  pelawat, meningkat sebanyak 7.2 peratus berbanding suku tahun pertama 2025 (69.7 juta pelawat). Perbandingan dengan suku tahun </a:t>
            </a:r>
            <a:r>
              <a:rPr sz="1100" dirty="0" err="1">
                <a:latin typeface="Arial MT"/>
              </a:rPr>
              <a:t>sebelumnya</a:t>
            </a:r>
            <a:r>
              <a:rPr sz="1100" dirty="0">
                <a:latin typeface="Arial MT"/>
              </a:rPr>
              <a:t> </a:t>
            </a:r>
            <a:r>
              <a:rPr lang="en-MY" sz="1100" dirty="0" err="1">
                <a:latin typeface="Arial MT"/>
              </a:rPr>
              <a:t>ia</a:t>
            </a:r>
            <a:r>
              <a:rPr sz="1100" dirty="0">
                <a:latin typeface="Arial MT"/>
              </a:rPr>
              <a:t> mencatatkan peningkatan </a:t>
            </a:r>
            <a:r>
              <a:rPr sz="1100" dirty="0" err="1">
                <a:latin typeface="Arial MT"/>
              </a:rPr>
              <a:t>sebanyak</a:t>
            </a:r>
            <a:r>
              <a:rPr sz="1100" dirty="0">
                <a:latin typeface="Arial MT"/>
              </a:rPr>
              <a:t> </a:t>
            </a:r>
            <a:r>
              <a:rPr lang="en-MY" sz="1100" dirty="0">
                <a:latin typeface="Arial MT"/>
              </a:rPr>
              <a:t>          </a:t>
            </a:r>
            <a:r>
              <a:rPr sz="1100" dirty="0">
                <a:latin typeface="Arial MT"/>
              </a:rPr>
              <a:t>0.9 peratus.</a:t>
            </a:r>
          </a:p>
        </p:txBody>
      </p:sp>
      <p:grpSp>
        <p:nvGrpSpPr>
          <p:cNvPr id="11" name="Group 10">
            <a:extLst>
              <a:ext uri="{FF2B5EF4-FFF2-40B4-BE49-F238E27FC236}">
                <a16:creationId xmlns:a16="http://schemas.microsoft.com/office/drawing/2014/main" id="{FAAF8084-9F8D-4B9B-92C1-8DCD04536B02}"/>
              </a:ext>
            </a:extLst>
          </p:cNvPr>
          <p:cNvGrpSpPr/>
          <p:nvPr/>
        </p:nvGrpSpPr>
        <p:grpSpPr>
          <a:xfrm>
            <a:off x="3718997" y="3807001"/>
            <a:ext cx="3412053" cy="3031519"/>
            <a:chOff x="4560315" y="6583113"/>
            <a:chExt cx="2847468" cy="3188080"/>
          </a:xfrm>
        </p:grpSpPr>
        <p:grpSp>
          <p:nvGrpSpPr>
            <p:cNvPr id="12" name="Group 11">
              <a:extLst>
                <a:ext uri="{FF2B5EF4-FFF2-40B4-BE49-F238E27FC236}">
                  <a16:creationId xmlns:a16="http://schemas.microsoft.com/office/drawing/2014/main" id="{754E7F08-7F0A-4EAD-B4FE-EF794D319BD4}"/>
                </a:ext>
              </a:extLst>
            </p:cNvPr>
            <p:cNvGrpSpPr/>
            <p:nvPr/>
          </p:nvGrpSpPr>
          <p:grpSpPr>
            <a:xfrm>
              <a:off x="4560315" y="6583113"/>
              <a:ext cx="2847468" cy="3188080"/>
              <a:chOff x="4560315" y="6583113"/>
              <a:chExt cx="2847468" cy="3188080"/>
            </a:xfrm>
          </p:grpSpPr>
          <p:pic>
            <p:nvPicPr>
              <p:cNvPr id="14" name="Picture 13">
                <a:extLst>
                  <a:ext uri="{FF2B5EF4-FFF2-40B4-BE49-F238E27FC236}">
                    <a16:creationId xmlns:a16="http://schemas.microsoft.com/office/drawing/2014/main" id="{54D9DA29-7C89-4B36-86EA-E11065EF1CAD}"/>
                  </a:ext>
                </a:extLst>
              </p:cNvPr>
              <p:cNvPicPr>
                <a:picLocks noChangeAspect="1"/>
              </p:cNvPicPr>
              <p:nvPr/>
            </p:nvPicPr>
            <p:blipFill rotWithShape="1">
              <a:blip r:embed="rId4">
                <a:extLst>
                  <a:ext uri="{28A0092B-C50C-407E-A947-70E740481C1C}">
                    <a14:useLocalDpi xmlns:a14="http://schemas.microsoft.com/office/drawing/2010/main" val="0"/>
                  </a:ext>
                </a:extLst>
              </a:blip>
              <a:srcRect l="55210" t="31354" r="4833" b="38833"/>
              <a:stretch/>
            </p:blipFill>
            <p:spPr>
              <a:xfrm>
                <a:off x="4560315" y="6583113"/>
                <a:ext cx="2847468" cy="3188080"/>
              </a:xfrm>
              <a:prstGeom prst="rect">
                <a:avLst/>
              </a:prstGeom>
            </p:spPr>
          </p:pic>
          <p:sp>
            <p:nvSpPr>
              <p:cNvPr id="15" name="Rectangle 14">
                <a:extLst>
                  <a:ext uri="{FF2B5EF4-FFF2-40B4-BE49-F238E27FC236}">
                    <a16:creationId xmlns:a16="http://schemas.microsoft.com/office/drawing/2014/main" id="{CBB4C2B7-1B43-41DC-A49E-2FBA764963D9}"/>
                  </a:ext>
                </a:extLst>
              </p:cNvPr>
              <p:cNvSpPr/>
              <p:nvPr/>
            </p:nvSpPr>
            <p:spPr>
              <a:xfrm>
                <a:off x="4768850" y="7404100"/>
                <a:ext cx="1066800" cy="457200"/>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1F4C"/>
                    </a:solidFill>
                    <a:latin typeface="Arial Nova" panose="020B0504020202020204" pitchFamily="34" charset="0"/>
                  </a:rPr>
                  <a:t>74.7</a:t>
                </a:r>
                <a:endParaRPr lang="en-MY" sz="3200" b="1" dirty="0">
                  <a:solidFill>
                    <a:srgbClr val="001F4C"/>
                  </a:solidFill>
                  <a:latin typeface="Arial Nova" panose="020B0504020202020204" pitchFamily="34" charset="0"/>
                </a:endParaRPr>
              </a:p>
            </p:txBody>
          </p:sp>
          <p:sp>
            <p:nvSpPr>
              <p:cNvPr id="16" name="Rectangle 15">
                <a:extLst>
                  <a:ext uri="{FF2B5EF4-FFF2-40B4-BE49-F238E27FC236}">
                    <a16:creationId xmlns:a16="http://schemas.microsoft.com/office/drawing/2014/main" id="{709DF1D1-8EFB-4840-8D2A-6EDCAED16E3C}"/>
                  </a:ext>
                </a:extLst>
              </p:cNvPr>
              <p:cNvSpPr/>
              <p:nvPr/>
            </p:nvSpPr>
            <p:spPr>
              <a:xfrm>
                <a:off x="6168517" y="7552116"/>
                <a:ext cx="838201" cy="385383"/>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MY" b="1" dirty="0">
                  <a:solidFill>
                    <a:srgbClr val="001F4C"/>
                  </a:solidFill>
                  <a:latin typeface="Arial Nova" panose="020B0504020202020204" pitchFamily="34" charset="0"/>
                </a:endParaRPr>
              </a:p>
            </p:txBody>
          </p:sp>
        </p:grpSp>
        <p:sp>
          <p:nvSpPr>
            <p:cNvPr id="13" name="TextBox 12">
              <a:extLst>
                <a:ext uri="{FF2B5EF4-FFF2-40B4-BE49-F238E27FC236}">
                  <a16:creationId xmlns:a16="http://schemas.microsoft.com/office/drawing/2014/main" id="{8288BADF-0C41-4235-BB24-446B8F6C0ED0}"/>
                </a:ext>
              </a:extLst>
            </p:cNvPr>
            <p:cNvSpPr txBox="1"/>
            <p:nvPr/>
          </p:nvSpPr>
          <p:spPr>
            <a:xfrm>
              <a:off x="6248667" y="7525130"/>
              <a:ext cx="819455" cy="461665"/>
            </a:xfrm>
            <a:prstGeom prst="rect">
              <a:avLst/>
            </a:prstGeom>
            <a:noFill/>
          </p:spPr>
          <p:txBody>
            <a:bodyPr wrap="none" rtlCol="0">
              <a:spAutoFit/>
            </a:bodyPr>
            <a:lstStyle/>
            <a:p>
              <a:pPr algn="r"/>
              <a:r>
                <a:rPr lang="en-US" sz="2400" b="1" dirty="0">
                  <a:solidFill>
                    <a:srgbClr val="001F4C"/>
                  </a:solidFill>
                  <a:latin typeface="Arial Nova" panose="020B0504020202020204" pitchFamily="34" charset="0"/>
                </a:rPr>
                <a:t>7.2</a:t>
              </a:r>
              <a:r>
                <a:rPr lang="en-US" b="1" dirty="0">
                  <a:solidFill>
                    <a:srgbClr val="001F4C"/>
                  </a:solidFill>
                  <a:latin typeface="Arial Nova" panose="020B0504020202020204" pitchFamily="34" charset="0"/>
                </a:rPr>
                <a:t>%</a:t>
              </a:r>
              <a:endParaRPr lang="en-MY" b="1" dirty="0">
                <a:solidFill>
                  <a:srgbClr val="001F4C"/>
                </a:solidFill>
                <a:latin typeface="Arial Nova" panose="020B0504020202020204" pitchFamily="34" charset="0"/>
              </a:endParaRPr>
            </a:p>
          </p:txBody>
        </p:sp>
      </p:grpSp>
      <p:sp>
        <p:nvSpPr>
          <p:cNvPr id="21" name="object 4">
            <a:extLst>
              <a:ext uri="{FF2B5EF4-FFF2-40B4-BE49-F238E27FC236}">
                <a16:creationId xmlns:a16="http://schemas.microsoft.com/office/drawing/2014/main" id="{F5325C22-972E-4EC3-AD95-B3AEC23E359F}"/>
              </a:ext>
            </a:extLst>
          </p:cNvPr>
          <p:cNvSpPr txBox="1"/>
          <p:nvPr/>
        </p:nvSpPr>
        <p:spPr>
          <a:xfrm>
            <a:off x="425450" y="6936423"/>
            <a:ext cx="6655717" cy="196849"/>
          </a:xfrm>
          <a:prstGeom prst="rect">
            <a:avLst/>
          </a:prstGeom>
        </p:spPr>
        <p:txBody>
          <a:bodyPr vert="horz" wrap="square" lIns="0" tIns="12065" rIns="0" bIns="0" rtlCol="0">
            <a:spAutoFit/>
          </a:bodyPr>
          <a:lstStyle/>
          <a:p>
            <a:pPr algn="ctr">
              <a:lnSpc>
                <a:spcPct val="100000"/>
              </a:lnSpc>
              <a:spcBef>
                <a:spcPts val="95"/>
              </a:spcBef>
            </a:pPr>
            <a:r>
              <a:rPr sz="1200" b="1" dirty="0">
                <a:latin typeface="Arial" panose="020B0604020202020204" pitchFamily="34" charset="0"/>
                <a:cs typeface="Arial" panose="020B0604020202020204" pitchFamily="34" charset="0"/>
              </a:rPr>
              <a:t>Bilangan</a:t>
            </a:r>
            <a:r>
              <a:rPr sz="1200" b="1" spc="-25" dirty="0">
                <a:latin typeface="Arial" panose="020B0604020202020204" pitchFamily="34" charset="0"/>
                <a:cs typeface="Arial" panose="020B0604020202020204" pitchFamily="34" charset="0"/>
              </a:rPr>
              <a:t> </a:t>
            </a:r>
            <a:r>
              <a:rPr sz="1200" b="1" dirty="0" err="1">
                <a:latin typeface="Arial" panose="020B0604020202020204" pitchFamily="34" charset="0"/>
                <a:cs typeface="Arial" panose="020B0604020202020204" pitchFamily="34" charset="0"/>
              </a:rPr>
              <a:t>Pelawat</a:t>
            </a:r>
            <a:r>
              <a:rPr sz="1200" b="1" spc="-25" dirty="0">
                <a:latin typeface="Arial" panose="020B0604020202020204" pitchFamily="34" charset="0"/>
                <a:cs typeface="Arial" panose="020B0604020202020204" pitchFamily="34" charset="0"/>
              </a:rPr>
              <a:t> </a:t>
            </a:r>
            <a:r>
              <a:rPr sz="1200" b="1" spc="-10" dirty="0" err="1">
                <a:latin typeface="Arial" panose="020B0604020202020204" pitchFamily="34" charset="0"/>
                <a:cs typeface="Arial" panose="020B0604020202020204" pitchFamily="34" charset="0"/>
              </a:rPr>
              <a:t>Domestik</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mengikut</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Suku</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Tahun</a:t>
            </a:r>
            <a:r>
              <a:rPr lang="en-US" sz="1200" b="1" spc="-1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202</a:t>
            </a:r>
            <a:r>
              <a:rPr lang="en-US" sz="1200" b="1" spc="-10" dirty="0">
                <a:latin typeface="Arial" panose="020B0604020202020204" pitchFamily="34" charset="0"/>
                <a:cs typeface="Arial" panose="020B0604020202020204" pitchFamily="34" charset="0"/>
              </a:rPr>
              <a:t>3</a:t>
            </a:r>
            <a:r>
              <a:rPr sz="1200" b="1" spc="-10" dirty="0">
                <a:latin typeface="Arial" panose="020B0604020202020204" pitchFamily="34" charset="0"/>
                <a:cs typeface="Arial" panose="020B0604020202020204" pitchFamily="34" charset="0"/>
              </a:rPr>
              <a:t>-</a:t>
            </a:r>
            <a:r>
              <a:rPr sz="1200" b="1" spc="-20" dirty="0">
                <a:latin typeface="Arial" panose="020B0604020202020204" pitchFamily="34" charset="0"/>
                <a:cs typeface="Arial" panose="020B0604020202020204" pitchFamily="34" charset="0"/>
              </a:rPr>
              <a:t>2026</a:t>
            </a:r>
            <a:endParaRPr sz="1200" b="1"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E405B9BD-9045-4A91-A9A4-9C30082B9517}"/>
              </a:ext>
            </a:extLst>
          </p:cNvPr>
          <p:cNvGraphicFramePr/>
          <p:nvPr>
            <p:extLst>
              <p:ext uri="{D42A27DB-BD31-4B8C-83A1-F6EECF244321}">
                <p14:modId xmlns:p14="http://schemas.microsoft.com/office/powerpoint/2010/main" val="3516792603"/>
              </p:ext>
            </p:extLst>
          </p:nvPr>
        </p:nvGraphicFramePr>
        <p:xfrm>
          <a:off x="535587" y="7246915"/>
          <a:ext cx="6545580" cy="2606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147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E55041-20B6-4DAA-9955-EB53F959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87481"/>
          </a:xfrm>
          <a:prstGeom prst="rect">
            <a:avLst/>
          </a:prstGeom>
        </p:spPr>
      </p:pic>
      <p:sp>
        <p:nvSpPr>
          <p:cNvPr id="2" name="object 2"/>
          <p:cNvSpPr txBox="1"/>
          <p:nvPr/>
        </p:nvSpPr>
        <p:spPr>
          <a:xfrm>
            <a:off x="491371" y="922443"/>
            <a:ext cx="6490335" cy="1059521"/>
          </a:xfrm>
          <a:prstGeom prst="rect">
            <a:avLst/>
          </a:prstGeom>
        </p:spPr>
        <p:txBody>
          <a:bodyPr vert="horz" wrap="square" lIns="0" tIns="139065" rIns="0" bIns="0" rtlCol="0">
            <a:spAutoFit/>
          </a:bodyPr>
          <a:lstStyle/>
          <a:p>
            <a:pPr marL="12700">
              <a:lnSpc>
                <a:spcPct val="100000"/>
              </a:lnSpc>
              <a:spcBef>
                <a:spcPts val="1095"/>
              </a:spcBef>
            </a:pPr>
            <a:r>
              <a:rPr lang="en-AU" sz="1400" b="1" dirty="0">
                <a:solidFill>
                  <a:srgbClr val="0070C0"/>
                </a:solidFill>
                <a:latin typeface="Arial"/>
                <a:cs typeface="Arial"/>
              </a:rPr>
              <a:t>2.0</a:t>
            </a:r>
            <a:r>
              <a:rPr lang="en-AU" sz="1400" b="1" spc="-45" dirty="0">
                <a:solidFill>
                  <a:srgbClr val="0070C0"/>
                </a:solidFill>
                <a:latin typeface="Arial"/>
                <a:cs typeface="Arial"/>
              </a:rPr>
              <a:t> </a:t>
            </a:r>
            <a:r>
              <a:rPr lang="en-AU" sz="1400" b="1" dirty="0">
                <a:solidFill>
                  <a:srgbClr val="0070C0"/>
                </a:solidFill>
                <a:latin typeface="Arial"/>
                <a:cs typeface="Arial"/>
              </a:rPr>
              <a:t>PRESTASI</a:t>
            </a:r>
            <a:r>
              <a:rPr lang="en-AU" sz="1400" b="1" spc="-40" dirty="0">
                <a:solidFill>
                  <a:srgbClr val="0070C0"/>
                </a:solidFill>
                <a:latin typeface="Arial"/>
                <a:cs typeface="Arial"/>
              </a:rPr>
              <a:t> </a:t>
            </a:r>
            <a:r>
              <a:rPr lang="en-AU" sz="1400" b="1" dirty="0">
                <a:solidFill>
                  <a:srgbClr val="0070C0"/>
                </a:solidFill>
                <a:latin typeface="Arial"/>
                <a:cs typeface="Arial"/>
              </a:rPr>
              <a:t>PELANCONG</a:t>
            </a:r>
            <a:r>
              <a:rPr lang="en-AU" sz="1400" b="1" spc="-30" dirty="0">
                <a:solidFill>
                  <a:srgbClr val="0070C0"/>
                </a:solidFill>
                <a:latin typeface="Arial"/>
                <a:cs typeface="Arial"/>
              </a:rPr>
              <a:t> </a:t>
            </a:r>
            <a:r>
              <a:rPr lang="en-AU" sz="1400" b="1" spc="-10" dirty="0">
                <a:solidFill>
                  <a:srgbClr val="0070C0"/>
                </a:solidFill>
                <a:latin typeface="Arial"/>
                <a:cs typeface="Arial"/>
              </a:rPr>
              <a:t>DOMESTIK</a:t>
            </a:r>
            <a:endParaRPr lang="en-AU" sz="1400" dirty="0">
              <a:solidFill>
                <a:srgbClr val="0070C0"/>
              </a:solidFill>
              <a:latin typeface="Arial"/>
              <a:cs typeface="Arial"/>
            </a:endParaRPr>
          </a:p>
          <a:p>
            <a:pPr marL="12700" marR="5080" algn="just">
              <a:lnSpc>
                <a:spcPct val="136100"/>
              </a:lnSpc>
              <a:spcBef>
                <a:spcPts val="325"/>
              </a:spcBef>
            </a:pPr>
            <a:r>
              <a:rPr sz="1100" dirty="0" err="1">
                <a:latin typeface="Arial MT"/>
                <a:cs typeface="Arial MT"/>
              </a:rPr>
              <a:t>Bilangan</a:t>
            </a:r>
            <a:r>
              <a:rPr sz="1100" spc="25" dirty="0">
                <a:latin typeface="Arial MT"/>
                <a:cs typeface="Arial MT"/>
              </a:rPr>
              <a:t> </a:t>
            </a:r>
            <a:r>
              <a:rPr sz="1100" dirty="0">
                <a:latin typeface="Arial MT"/>
                <a:cs typeface="Arial MT"/>
              </a:rPr>
              <a:t>pelancong</a:t>
            </a:r>
            <a:r>
              <a:rPr sz="1100" spc="20" dirty="0">
                <a:latin typeface="Arial MT"/>
                <a:cs typeface="Arial MT"/>
              </a:rPr>
              <a:t> </a:t>
            </a:r>
            <a:r>
              <a:rPr sz="1100" dirty="0">
                <a:latin typeface="Arial MT"/>
                <a:cs typeface="Arial MT"/>
              </a:rPr>
              <a:t>domestik</a:t>
            </a:r>
            <a:r>
              <a:rPr sz="1100" spc="25" dirty="0">
                <a:latin typeface="Arial MT"/>
                <a:cs typeface="Arial MT"/>
              </a:rPr>
              <a:t> </a:t>
            </a:r>
            <a:r>
              <a:rPr sz="1100" dirty="0">
                <a:latin typeface="Arial MT"/>
                <a:cs typeface="Arial MT"/>
              </a:rPr>
              <a:t>pada</a:t>
            </a:r>
            <a:r>
              <a:rPr sz="1100" spc="25" dirty="0">
                <a:latin typeface="Arial MT"/>
                <a:cs typeface="Arial MT"/>
              </a:rPr>
              <a:t> </a:t>
            </a:r>
            <a:r>
              <a:rPr sz="1100" dirty="0">
                <a:latin typeface="Arial MT"/>
                <a:cs typeface="Arial MT"/>
              </a:rPr>
              <a:t>suku</a:t>
            </a:r>
            <a:r>
              <a:rPr sz="1100" spc="30" dirty="0">
                <a:latin typeface="Arial MT"/>
                <a:cs typeface="Arial MT"/>
              </a:rPr>
              <a:t> </a:t>
            </a:r>
            <a:r>
              <a:rPr sz="1100" dirty="0">
                <a:latin typeface="Arial MT"/>
                <a:cs typeface="Arial MT"/>
              </a:rPr>
              <a:t>tahun</a:t>
            </a:r>
            <a:r>
              <a:rPr sz="1100" spc="30" dirty="0">
                <a:latin typeface="Arial MT"/>
                <a:cs typeface="Arial MT"/>
              </a:rPr>
              <a:t> </a:t>
            </a:r>
            <a:r>
              <a:rPr sz="1100" dirty="0">
                <a:latin typeface="Arial MT"/>
                <a:cs typeface="Arial MT"/>
              </a:rPr>
              <a:t>pertama</a:t>
            </a:r>
            <a:r>
              <a:rPr sz="1100" spc="25" dirty="0">
                <a:latin typeface="Arial MT"/>
                <a:cs typeface="Arial MT"/>
              </a:rPr>
              <a:t> </a:t>
            </a:r>
            <a:r>
              <a:rPr sz="1100" dirty="0">
                <a:latin typeface="Arial MT"/>
                <a:cs typeface="Arial MT"/>
              </a:rPr>
              <a:t>2026</a:t>
            </a:r>
            <a:r>
              <a:rPr sz="1100" spc="30" dirty="0">
                <a:latin typeface="Arial MT"/>
                <a:cs typeface="Arial MT"/>
              </a:rPr>
              <a:t> </a:t>
            </a:r>
            <a:r>
              <a:rPr sz="1100" dirty="0">
                <a:latin typeface="Arial MT"/>
                <a:cs typeface="Arial MT"/>
              </a:rPr>
              <a:t>merekodkan</a:t>
            </a:r>
            <a:r>
              <a:rPr sz="1100" spc="25" dirty="0">
                <a:latin typeface="Arial MT"/>
                <a:cs typeface="Arial MT"/>
              </a:rPr>
              <a:t> </a:t>
            </a:r>
            <a:r>
              <a:rPr sz="1100" dirty="0">
                <a:latin typeface="Arial MT"/>
                <a:cs typeface="Arial MT"/>
              </a:rPr>
              <a:t>sebanyak</a:t>
            </a:r>
            <a:r>
              <a:rPr sz="1100" spc="90" dirty="0">
                <a:latin typeface="Arial MT"/>
                <a:cs typeface="Arial MT"/>
              </a:rPr>
              <a:t> </a:t>
            </a:r>
            <a:r>
              <a:rPr sz="1100" b="1" dirty="0">
                <a:latin typeface="Arial"/>
                <a:cs typeface="Arial"/>
              </a:rPr>
              <a:t>27.4</a:t>
            </a:r>
            <a:r>
              <a:rPr sz="1100" b="1" spc="165" dirty="0">
                <a:latin typeface="Arial"/>
                <a:cs typeface="Arial"/>
              </a:rPr>
              <a:t> </a:t>
            </a:r>
            <a:r>
              <a:rPr sz="1100" b="1" spc="-20" dirty="0">
                <a:latin typeface="Arial"/>
                <a:cs typeface="Arial"/>
              </a:rPr>
              <a:t>juta </a:t>
            </a:r>
            <a:r>
              <a:rPr sz="1100" b="1" dirty="0">
                <a:latin typeface="Arial"/>
                <a:cs typeface="Arial"/>
              </a:rPr>
              <a:t>pelancong</a:t>
            </a:r>
            <a:r>
              <a:rPr sz="1100" dirty="0">
                <a:latin typeface="Arial MT"/>
                <a:cs typeface="Arial MT"/>
              </a:rPr>
              <a:t>,</a:t>
            </a:r>
            <a:r>
              <a:rPr sz="1100" spc="135" dirty="0">
                <a:latin typeface="Arial MT"/>
                <a:cs typeface="Arial MT"/>
              </a:rPr>
              <a:t> </a:t>
            </a:r>
            <a:r>
              <a:rPr sz="1100" dirty="0">
                <a:latin typeface="Arial MT"/>
                <a:cs typeface="Arial MT"/>
              </a:rPr>
              <a:t>meningkat</a:t>
            </a:r>
            <a:r>
              <a:rPr sz="1100" spc="275" dirty="0">
                <a:latin typeface="Arial MT"/>
                <a:cs typeface="Arial MT"/>
              </a:rPr>
              <a:t> </a:t>
            </a:r>
            <a:r>
              <a:rPr sz="1100" b="1" dirty="0">
                <a:latin typeface="Arial"/>
                <a:cs typeface="Arial"/>
              </a:rPr>
              <a:t>8.8</a:t>
            </a:r>
            <a:r>
              <a:rPr sz="1100" b="1" spc="275" dirty="0">
                <a:latin typeface="Arial"/>
                <a:cs typeface="Arial"/>
              </a:rPr>
              <a:t> </a:t>
            </a:r>
            <a:r>
              <a:rPr sz="1100" b="1" dirty="0">
                <a:latin typeface="Arial"/>
                <a:cs typeface="Arial"/>
              </a:rPr>
              <a:t>peratus</a:t>
            </a:r>
            <a:r>
              <a:rPr sz="1100" b="1" spc="280" dirty="0">
                <a:latin typeface="Arial"/>
                <a:cs typeface="Arial"/>
              </a:rPr>
              <a:t> </a:t>
            </a:r>
            <a:r>
              <a:rPr sz="1100" dirty="0">
                <a:latin typeface="Arial MT"/>
                <a:cs typeface="Arial MT"/>
              </a:rPr>
              <a:t>berbanding</a:t>
            </a:r>
            <a:r>
              <a:rPr sz="1100" spc="135" dirty="0">
                <a:latin typeface="Arial MT"/>
                <a:cs typeface="Arial MT"/>
              </a:rPr>
              <a:t> </a:t>
            </a:r>
            <a:r>
              <a:rPr sz="1100" dirty="0">
                <a:latin typeface="Arial MT"/>
                <a:cs typeface="Arial MT"/>
              </a:rPr>
              <a:t>suku</a:t>
            </a:r>
            <a:r>
              <a:rPr sz="1100" spc="145" dirty="0">
                <a:latin typeface="Arial MT"/>
                <a:cs typeface="Arial MT"/>
              </a:rPr>
              <a:t> </a:t>
            </a:r>
            <a:r>
              <a:rPr sz="1100" dirty="0">
                <a:latin typeface="Arial MT"/>
                <a:cs typeface="Arial MT"/>
              </a:rPr>
              <a:t>tahun</a:t>
            </a:r>
            <a:r>
              <a:rPr sz="1100" spc="145" dirty="0">
                <a:latin typeface="Arial MT"/>
                <a:cs typeface="Arial MT"/>
              </a:rPr>
              <a:t> </a:t>
            </a:r>
            <a:r>
              <a:rPr sz="1100" dirty="0">
                <a:latin typeface="Arial MT"/>
                <a:cs typeface="Arial MT"/>
              </a:rPr>
              <a:t>pertama</a:t>
            </a:r>
            <a:r>
              <a:rPr sz="1100" spc="135" dirty="0">
                <a:latin typeface="Arial MT"/>
                <a:cs typeface="Arial MT"/>
              </a:rPr>
              <a:t> </a:t>
            </a:r>
            <a:r>
              <a:rPr sz="1100" dirty="0">
                <a:latin typeface="Arial MT"/>
                <a:cs typeface="Arial MT"/>
              </a:rPr>
              <a:t>2025</a:t>
            </a:r>
            <a:r>
              <a:rPr sz="1100" spc="145" dirty="0">
                <a:latin typeface="Arial MT"/>
                <a:cs typeface="Arial MT"/>
              </a:rPr>
              <a:t> </a:t>
            </a:r>
            <a:r>
              <a:rPr sz="1100" dirty="0">
                <a:latin typeface="Arial MT"/>
                <a:cs typeface="Arial MT"/>
              </a:rPr>
              <a:t>(25.2</a:t>
            </a:r>
            <a:r>
              <a:rPr sz="1100" spc="150" dirty="0">
                <a:latin typeface="Arial MT"/>
                <a:cs typeface="Arial MT"/>
              </a:rPr>
              <a:t> </a:t>
            </a:r>
            <a:r>
              <a:rPr sz="1100" dirty="0">
                <a:latin typeface="Arial MT"/>
                <a:cs typeface="Arial MT"/>
              </a:rPr>
              <a:t>juta</a:t>
            </a:r>
            <a:r>
              <a:rPr sz="1100" spc="145" dirty="0">
                <a:latin typeface="Arial MT"/>
                <a:cs typeface="Arial MT"/>
              </a:rPr>
              <a:t> </a:t>
            </a:r>
            <a:r>
              <a:rPr sz="1100" spc="-10" dirty="0">
                <a:latin typeface="Arial MT"/>
                <a:cs typeface="Arial MT"/>
              </a:rPr>
              <a:t>orang). </a:t>
            </a:r>
            <a:r>
              <a:rPr lang="en-MY" sz="1100" dirty="0" err="1">
                <a:latin typeface="Arial MT"/>
                <a:cs typeface="Arial MT"/>
              </a:rPr>
              <a:t>Sementara</a:t>
            </a:r>
            <a:r>
              <a:rPr lang="en-MY" sz="1100" dirty="0">
                <a:latin typeface="Arial MT"/>
                <a:cs typeface="Arial MT"/>
              </a:rPr>
              <a:t> </a:t>
            </a:r>
            <a:r>
              <a:rPr lang="en-MY" sz="1100" dirty="0" err="1">
                <a:latin typeface="Arial MT"/>
                <a:cs typeface="Arial MT"/>
              </a:rPr>
              <a:t>itu</a:t>
            </a:r>
            <a:r>
              <a:rPr sz="1100" dirty="0">
                <a:latin typeface="Arial MT"/>
                <a:cs typeface="Arial MT"/>
              </a:rPr>
              <a:t>,</a:t>
            </a:r>
            <a:r>
              <a:rPr lang="en-MY" sz="1100" spc="320" dirty="0">
                <a:latin typeface="Arial MT"/>
                <a:cs typeface="Arial MT"/>
              </a:rPr>
              <a:t> </a:t>
            </a:r>
            <a:r>
              <a:rPr sz="1100" dirty="0" err="1">
                <a:latin typeface="Arial MT"/>
                <a:cs typeface="Arial MT"/>
              </a:rPr>
              <a:t>pelancong</a:t>
            </a:r>
            <a:r>
              <a:rPr sz="1100" spc="315" dirty="0">
                <a:latin typeface="Arial MT"/>
                <a:cs typeface="Arial MT"/>
              </a:rPr>
              <a:t> </a:t>
            </a:r>
            <a:r>
              <a:rPr sz="1100" dirty="0">
                <a:latin typeface="Arial MT"/>
                <a:cs typeface="Arial MT"/>
              </a:rPr>
              <a:t>domestik</a:t>
            </a:r>
            <a:r>
              <a:rPr sz="1100" spc="305" dirty="0">
                <a:latin typeface="Arial MT"/>
                <a:cs typeface="Arial MT"/>
              </a:rPr>
              <a:t> </a:t>
            </a:r>
            <a:r>
              <a:rPr sz="1100" dirty="0">
                <a:latin typeface="Arial MT"/>
                <a:cs typeface="Arial MT"/>
              </a:rPr>
              <a:t>meningkat</a:t>
            </a:r>
            <a:r>
              <a:rPr sz="1100" spc="315" dirty="0">
                <a:latin typeface="Arial MT"/>
                <a:cs typeface="Arial MT"/>
              </a:rPr>
              <a:t> </a:t>
            </a:r>
            <a:r>
              <a:rPr sz="1100" dirty="0">
                <a:latin typeface="Arial MT"/>
                <a:cs typeface="Arial MT"/>
              </a:rPr>
              <a:t>0.7</a:t>
            </a:r>
            <a:r>
              <a:rPr sz="1100" spc="310" dirty="0">
                <a:latin typeface="Arial MT"/>
                <a:cs typeface="Arial MT"/>
              </a:rPr>
              <a:t> </a:t>
            </a:r>
            <a:r>
              <a:rPr sz="1100" dirty="0">
                <a:latin typeface="Arial MT"/>
                <a:cs typeface="Arial MT"/>
              </a:rPr>
              <a:t>peratus</a:t>
            </a:r>
            <a:r>
              <a:rPr sz="1100" spc="325" dirty="0">
                <a:latin typeface="Arial MT"/>
                <a:cs typeface="Arial MT"/>
              </a:rPr>
              <a:t> </a:t>
            </a:r>
            <a:r>
              <a:rPr sz="1100" dirty="0">
                <a:latin typeface="Arial MT"/>
                <a:cs typeface="Arial MT"/>
              </a:rPr>
              <a:t>berbanding</a:t>
            </a:r>
            <a:r>
              <a:rPr sz="1100" spc="315" dirty="0">
                <a:latin typeface="Arial MT"/>
                <a:cs typeface="Arial MT"/>
              </a:rPr>
              <a:t> </a:t>
            </a:r>
            <a:r>
              <a:rPr sz="1100" dirty="0">
                <a:latin typeface="Arial MT"/>
                <a:cs typeface="Arial MT"/>
              </a:rPr>
              <a:t>suku</a:t>
            </a:r>
            <a:r>
              <a:rPr sz="1100" spc="310" dirty="0">
                <a:latin typeface="Arial MT"/>
                <a:cs typeface="Arial MT"/>
              </a:rPr>
              <a:t> </a:t>
            </a:r>
            <a:r>
              <a:rPr sz="1100" spc="-10" dirty="0">
                <a:latin typeface="Arial MT"/>
                <a:cs typeface="Arial MT"/>
              </a:rPr>
              <a:t>tahun </a:t>
            </a:r>
            <a:r>
              <a:rPr sz="1100" spc="-10" dirty="0" err="1">
                <a:latin typeface="Arial MT"/>
                <a:cs typeface="Arial MT"/>
              </a:rPr>
              <a:t>sebelumnya</a:t>
            </a:r>
            <a:r>
              <a:rPr sz="1100" spc="-10" dirty="0">
                <a:latin typeface="Arial MT"/>
                <a:cs typeface="Arial MT"/>
              </a:rPr>
              <a:t>.</a:t>
            </a:r>
            <a:endParaRPr sz="1100" dirty="0">
              <a:latin typeface="Arial MT"/>
              <a:cs typeface="Arial MT"/>
            </a:endParaRPr>
          </a:p>
        </p:txBody>
      </p:sp>
      <p:sp>
        <p:nvSpPr>
          <p:cNvPr id="3" name="object 3"/>
          <p:cNvSpPr txBox="1"/>
          <p:nvPr/>
        </p:nvSpPr>
        <p:spPr>
          <a:xfrm>
            <a:off x="425451" y="5342056"/>
            <a:ext cx="6556255" cy="1289712"/>
          </a:xfrm>
          <a:prstGeom prst="rect">
            <a:avLst/>
          </a:prstGeom>
        </p:spPr>
        <p:txBody>
          <a:bodyPr vert="horz" wrap="square" lIns="0" tIns="139065" rIns="0" bIns="0" rtlCol="0">
            <a:spAutoFit/>
          </a:bodyPr>
          <a:lstStyle/>
          <a:p>
            <a:pPr marL="92075">
              <a:lnSpc>
                <a:spcPct val="100000"/>
              </a:lnSpc>
              <a:spcBef>
                <a:spcPts val="1095"/>
              </a:spcBef>
            </a:pPr>
            <a:r>
              <a:rPr sz="1400" b="1" dirty="0">
                <a:solidFill>
                  <a:srgbClr val="0070C0"/>
                </a:solidFill>
                <a:latin typeface="Arial"/>
                <a:cs typeface="Arial"/>
              </a:rPr>
              <a:t>3.0</a:t>
            </a:r>
            <a:r>
              <a:rPr sz="1400" b="1" spc="-40" dirty="0">
                <a:solidFill>
                  <a:srgbClr val="0070C0"/>
                </a:solidFill>
                <a:latin typeface="Arial"/>
                <a:cs typeface="Arial"/>
              </a:rPr>
              <a:t> </a:t>
            </a:r>
            <a:r>
              <a:rPr lang="en-AU" sz="1400" b="1" dirty="0">
                <a:solidFill>
                  <a:srgbClr val="0070C0"/>
                </a:solidFill>
                <a:latin typeface="Arial"/>
                <a:cs typeface="Arial"/>
              </a:rPr>
              <a:t>PERBELANJAAN</a:t>
            </a:r>
            <a:r>
              <a:rPr sz="1400" b="1" spc="-55" dirty="0">
                <a:solidFill>
                  <a:srgbClr val="0070C0"/>
                </a:solidFill>
                <a:latin typeface="Arial"/>
                <a:cs typeface="Arial"/>
              </a:rPr>
              <a:t> </a:t>
            </a:r>
            <a:r>
              <a:rPr lang="en-US" sz="1400" b="1" dirty="0">
                <a:solidFill>
                  <a:srgbClr val="0070C0"/>
                </a:solidFill>
                <a:latin typeface="Arial"/>
                <a:cs typeface="Arial"/>
              </a:rPr>
              <a:t>PELANCONGAN</a:t>
            </a:r>
            <a:r>
              <a:rPr sz="1400" b="1" spc="-30" dirty="0">
                <a:solidFill>
                  <a:srgbClr val="0070C0"/>
                </a:solidFill>
                <a:latin typeface="Arial"/>
                <a:cs typeface="Arial"/>
              </a:rPr>
              <a:t> </a:t>
            </a:r>
            <a:r>
              <a:rPr lang="en-US" sz="1400" b="1" spc="-10" dirty="0">
                <a:solidFill>
                  <a:srgbClr val="0070C0"/>
                </a:solidFill>
                <a:latin typeface="Arial"/>
                <a:cs typeface="Arial"/>
              </a:rPr>
              <a:t>DOMESTIK</a:t>
            </a:r>
            <a:endParaRPr sz="1400" dirty="0">
              <a:solidFill>
                <a:srgbClr val="0070C0"/>
              </a:solidFill>
              <a:latin typeface="Arial"/>
              <a:cs typeface="Arial"/>
            </a:endParaRPr>
          </a:p>
          <a:p>
            <a:pPr marL="92075" marR="5080" algn="just">
              <a:lnSpc>
                <a:spcPct val="136100"/>
              </a:lnSpc>
              <a:spcBef>
                <a:spcPts val="100"/>
              </a:spcBef>
            </a:pPr>
            <a:r>
              <a:rPr sz="1100" dirty="0">
                <a:latin typeface="Arial MT"/>
                <a:cs typeface="Arial MT"/>
              </a:rPr>
              <a:t>Perbelanjaan</a:t>
            </a:r>
            <a:r>
              <a:rPr sz="1100" spc="180" dirty="0">
                <a:latin typeface="Arial MT"/>
                <a:cs typeface="Arial MT"/>
              </a:rPr>
              <a:t> </a:t>
            </a:r>
            <a:r>
              <a:rPr sz="1100" dirty="0">
                <a:latin typeface="Arial MT"/>
                <a:cs typeface="Arial MT"/>
              </a:rPr>
              <a:t>pelancongan</a:t>
            </a:r>
            <a:r>
              <a:rPr sz="1100" spc="180" dirty="0">
                <a:latin typeface="Arial MT"/>
                <a:cs typeface="Arial MT"/>
              </a:rPr>
              <a:t> </a:t>
            </a:r>
            <a:r>
              <a:rPr sz="1100" dirty="0">
                <a:latin typeface="Arial MT"/>
                <a:cs typeface="Arial MT"/>
              </a:rPr>
              <a:t>domestik</a:t>
            </a:r>
            <a:r>
              <a:rPr sz="1100" spc="180" dirty="0">
                <a:latin typeface="Arial MT"/>
                <a:cs typeface="Arial MT"/>
              </a:rPr>
              <a:t> </a:t>
            </a:r>
            <a:r>
              <a:rPr sz="1100" dirty="0">
                <a:latin typeface="Arial MT"/>
                <a:cs typeface="Arial MT"/>
              </a:rPr>
              <a:t>pada</a:t>
            </a:r>
            <a:r>
              <a:rPr sz="1100" spc="170" dirty="0">
                <a:latin typeface="Arial MT"/>
                <a:cs typeface="Arial MT"/>
              </a:rPr>
              <a:t> </a:t>
            </a:r>
            <a:r>
              <a:rPr sz="1100" dirty="0">
                <a:latin typeface="Arial MT"/>
                <a:cs typeface="Arial MT"/>
              </a:rPr>
              <a:t>suku</a:t>
            </a:r>
            <a:r>
              <a:rPr sz="1100" spc="180" dirty="0">
                <a:latin typeface="Arial MT"/>
                <a:cs typeface="Arial MT"/>
              </a:rPr>
              <a:t> </a:t>
            </a:r>
            <a:r>
              <a:rPr sz="1100" dirty="0">
                <a:latin typeface="Arial MT"/>
                <a:cs typeface="Arial MT"/>
              </a:rPr>
              <a:t>tahun</a:t>
            </a:r>
            <a:r>
              <a:rPr sz="1100" spc="185" dirty="0">
                <a:latin typeface="Arial MT"/>
                <a:cs typeface="Arial MT"/>
              </a:rPr>
              <a:t> </a:t>
            </a:r>
            <a:r>
              <a:rPr sz="1100" dirty="0">
                <a:latin typeface="Arial MT"/>
                <a:cs typeface="Arial MT"/>
              </a:rPr>
              <a:t>pertama</a:t>
            </a:r>
            <a:r>
              <a:rPr sz="1100" spc="180" dirty="0">
                <a:latin typeface="Arial MT"/>
                <a:cs typeface="Arial MT"/>
              </a:rPr>
              <a:t> </a:t>
            </a:r>
            <a:r>
              <a:rPr sz="1100" dirty="0">
                <a:latin typeface="Arial MT"/>
                <a:cs typeface="Arial MT"/>
              </a:rPr>
              <a:t>2026</a:t>
            </a:r>
            <a:r>
              <a:rPr sz="1100" spc="170" dirty="0">
                <a:latin typeface="Arial MT"/>
                <a:cs typeface="Arial MT"/>
              </a:rPr>
              <a:t> </a:t>
            </a:r>
            <a:r>
              <a:rPr sz="1100" dirty="0">
                <a:latin typeface="Arial MT"/>
                <a:cs typeface="Arial MT"/>
              </a:rPr>
              <a:t>mencatatkan</a:t>
            </a:r>
            <a:r>
              <a:rPr sz="1100" spc="180" dirty="0">
                <a:latin typeface="Arial MT"/>
                <a:cs typeface="Arial MT"/>
              </a:rPr>
              <a:t> </a:t>
            </a:r>
            <a:r>
              <a:rPr sz="1100" spc="-10" dirty="0" err="1">
                <a:latin typeface="Arial MT"/>
                <a:cs typeface="Arial MT"/>
              </a:rPr>
              <a:t>sebanyak</a:t>
            </a:r>
            <a:r>
              <a:rPr sz="1100" spc="-10" dirty="0">
                <a:latin typeface="Arial MT"/>
                <a:cs typeface="Arial MT"/>
              </a:rPr>
              <a:t> </a:t>
            </a:r>
            <a:r>
              <a:rPr lang="en-US" sz="1100" spc="-10" dirty="0">
                <a:latin typeface="Arial MT"/>
                <a:cs typeface="Arial MT"/>
              </a:rPr>
              <a:t>        </a:t>
            </a:r>
            <a:r>
              <a:rPr sz="1100" b="1" dirty="0">
                <a:latin typeface="Arial"/>
                <a:cs typeface="Arial"/>
              </a:rPr>
              <a:t>RM34.0</a:t>
            </a:r>
            <a:r>
              <a:rPr sz="1100" b="1" spc="85" dirty="0">
                <a:latin typeface="Arial"/>
                <a:cs typeface="Arial"/>
              </a:rPr>
              <a:t>  </a:t>
            </a:r>
            <a:r>
              <a:rPr sz="1100" b="1" dirty="0">
                <a:latin typeface="Arial"/>
                <a:cs typeface="Arial"/>
              </a:rPr>
              <a:t>bilion,</a:t>
            </a:r>
            <a:r>
              <a:rPr sz="1100" b="1" spc="90" dirty="0">
                <a:latin typeface="Arial"/>
                <a:cs typeface="Arial"/>
              </a:rPr>
              <a:t>  </a:t>
            </a:r>
            <a:r>
              <a:rPr sz="1100" dirty="0">
                <a:latin typeface="Arial MT"/>
                <a:cs typeface="Arial MT"/>
              </a:rPr>
              <a:t>meningkat</a:t>
            </a:r>
            <a:r>
              <a:rPr sz="1100" spc="390" dirty="0">
                <a:latin typeface="Arial MT"/>
                <a:cs typeface="Arial MT"/>
              </a:rPr>
              <a:t> </a:t>
            </a:r>
            <a:r>
              <a:rPr sz="1100" b="1" dirty="0">
                <a:latin typeface="Arial"/>
                <a:cs typeface="Arial"/>
              </a:rPr>
              <a:t>15.8</a:t>
            </a:r>
            <a:r>
              <a:rPr sz="1100" b="1" spc="90" dirty="0">
                <a:latin typeface="Arial"/>
                <a:cs typeface="Arial"/>
              </a:rPr>
              <a:t>  </a:t>
            </a:r>
            <a:r>
              <a:rPr sz="1100" b="1" dirty="0">
                <a:latin typeface="Arial"/>
                <a:cs typeface="Arial"/>
              </a:rPr>
              <a:t>peratus</a:t>
            </a:r>
            <a:r>
              <a:rPr sz="1100" b="1" spc="85" dirty="0">
                <a:latin typeface="Arial"/>
                <a:cs typeface="Arial"/>
              </a:rPr>
              <a:t>  </a:t>
            </a:r>
            <a:r>
              <a:rPr sz="1100" dirty="0">
                <a:latin typeface="Arial MT"/>
                <a:cs typeface="Arial MT"/>
              </a:rPr>
              <a:t>berbanding</a:t>
            </a:r>
            <a:r>
              <a:rPr sz="1100" spc="375" dirty="0">
                <a:latin typeface="Arial MT"/>
                <a:cs typeface="Arial MT"/>
              </a:rPr>
              <a:t> </a:t>
            </a:r>
            <a:r>
              <a:rPr sz="1100" dirty="0">
                <a:latin typeface="Arial MT"/>
                <a:cs typeface="Arial MT"/>
              </a:rPr>
              <a:t>suku</a:t>
            </a:r>
            <a:r>
              <a:rPr sz="1100" spc="380" dirty="0">
                <a:latin typeface="Arial MT"/>
                <a:cs typeface="Arial MT"/>
              </a:rPr>
              <a:t> </a:t>
            </a:r>
            <a:r>
              <a:rPr sz="1100" dirty="0">
                <a:latin typeface="Arial MT"/>
                <a:cs typeface="Arial MT"/>
              </a:rPr>
              <a:t>tahun</a:t>
            </a:r>
            <a:r>
              <a:rPr sz="1100" spc="385" dirty="0">
                <a:latin typeface="Arial MT"/>
                <a:cs typeface="Arial MT"/>
              </a:rPr>
              <a:t> </a:t>
            </a:r>
            <a:r>
              <a:rPr sz="1100" dirty="0">
                <a:latin typeface="Arial MT"/>
                <a:cs typeface="Arial MT"/>
              </a:rPr>
              <a:t>yang</a:t>
            </a:r>
            <a:r>
              <a:rPr sz="1100" spc="370" dirty="0">
                <a:latin typeface="Arial MT"/>
                <a:cs typeface="Arial MT"/>
              </a:rPr>
              <a:t> </a:t>
            </a:r>
            <a:r>
              <a:rPr sz="1100" dirty="0">
                <a:latin typeface="Arial MT"/>
                <a:cs typeface="Arial MT"/>
              </a:rPr>
              <a:t>sama</a:t>
            </a:r>
            <a:r>
              <a:rPr sz="1100" spc="370" dirty="0">
                <a:latin typeface="Arial MT"/>
                <a:cs typeface="Arial MT"/>
              </a:rPr>
              <a:t> </a:t>
            </a:r>
            <a:r>
              <a:rPr sz="1100" dirty="0">
                <a:latin typeface="Arial MT"/>
                <a:cs typeface="Arial MT"/>
              </a:rPr>
              <a:t>bagi</a:t>
            </a:r>
            <a:r>
              <a:rPr sz="1100" spc="375" dirty="0">
                <a:latin typeface="Arial MT"/>
                <a:cs typeface="Arial MT"/>
              </a:rPr>
              <a:t> </a:t>
            </a:r>
            <a:r>
              <a:rPr sz="1100" spc="-10" dirty="0">
                <a:latin typeface="Arial MT"/>
                <a:cs typeface="Arial MT"/>
              </a:rPr>
              <a:t>tahun </a:t>
            </a:r>
            <a:r>
              <a:rPr sz="1100" dirty="0">
                <a:latin typeface="Arial MT"/>
                <a:cs typeface="Arial MT"/>
              </a:rPr>
              <a:t>sebelumnya</a:t>
            </a:r>
            <a:r>
              <a:rPr sz="1100" spc="135" dirty="0">
                <a:latin typeface="Arial MT"/>
                <a:cs typeface="Arial MT"/>
              </a:rPr>
              <a:t>  </a:t>
            </a:r>
            <a:r>
              <a:rPr sz="1100" dirty="0">
                <a:latin typeface="Arial MT"/>
                <a:cs typeface="Arial MT"/>
              </a:rPr>
              <a:t>(RM29.4</a:t>
            </a:r>
            <a:r>
              <a:rPr sz="1100" spc="135" dirty="0">
                <a:latin typeface="Arial MT"/>
                <a:cs typeface="Arial MT"/>
              </a:rPr>
              <a:t>  </a:t>
            </a:r>
            <a:r>
              <a:rPr sz="1100" dirty="0">
                <a:latin typeface="Arial MT"/>
                <a:cs typeface="Arial MT"/>
              </a:rPr>
              <a:t>bilion).</a:t>
            </a:r>
            <a:r>
              <a:rPr sz="1100" spc="135" dirty="0">
                <a:latin typeface="Arial MT"/>
                <a:cs typeface="Arial MT"/>
              </a:rPr>
              <a:t>  </a:t>
            </a:r>
            <a:r>
              <a:rPr sz="1100" dirty="0">
                <a:latin typeface="Arial MT"/>
                <a:cs typeface="Arial MT"/>
              </a:rPr>
              <a:t>Sementara</a:t>
            </a:r>
            <a:r>
              <a:rPr sz="1100" spc="130" dirty="0">
                <a:latin typeface="Arial MT"/>
                <a:cs typeface="Arial MT"/>
              </a:rPr>
              <a:t>  </a:t>
            </a:r>
            <a:r>
              <a:rPr sz="1100" dirty="0">
                <a:latin typeface="Arial MT"/>
                <a:cs typeface="Arial MT"/>
              </a:rPr>
              <a:t>itu,</a:t>
            </a:r>
            <a:r>
              <a:rPr sz="1100" spc="140" dirty="0">
                <a:latin typeface="Arial MT"/>
                <a:cs typeface="Arial MT"/>
              </a:rPr>
              <a:t>  </a:t>
            </a:r>
            <a:r>
              <a:rPr sz="1100" dirty="0">
                <a:latin typeface="Arial MT"/>
                <a:cs typeface="Arial MT"/>
              </a:rPr>
              <a:t>perbelanjaan</a:t>
            </a:r>
            <a:r>
              <a:rPr sz="1100" spc="140" dirty="0">
                <a:latin typeface="Arial MT"/>
                <a:cs typeface="Arial MT"/>
              </a:rPr>
              <a:t>  </a:t>
            </a:r>
            <a:r>
              <a:rPr sz="1100" dirty="0">
                <a:latin typeface="Arial MT"/>
                <a:cs typeface="Arial MT"/>
              </a:rPr>
              <a:t>pelancongan</a:t>
            </a:r>
            <a:r>
              <a:rPr sz="1100" spc="135" dirty="0">
                <a:latin typeface="Arial MT"/>
                <a:cs typeface="Arial MT"/>
              </a:rPr>
              <a:t>  </a:t>
            </a:r>
            <a:r>
              <a:rPr sz="1100" dirty="0" err="1">
                <a:latin typeface="Arial MT"/>
                <a:cs typeface="Arial MT"/>
              </a:rPr>
              <a:t>domestik</a:t>
            </a:r>
            <a:r>
              <a:rPr sz="1100" spc="140" dirty="0">
                <a:latin typeface="Arial MT"/>
                <a:cs typeface="Arial MT"/>
              </a:rPr>
              <a:t> </a:t>
            </a:r>
            <a:r>
              <a:rPr sz="1100" dirty="0" err="1">
                <a:latin typeface="Arial MT"/>
                <a:cs typeface="Arial MT"/>
              </a:rPr>
              <a:t>meningkat</a:t>
            </a:r>
            <a:r>
              <a:rPr sz="1100" spc="-25" dirty="0">
                <a:latin typeface="Arial MT"/>
                <a:cs typeface="Arial MT"/>
              </a:rPr>
              <a:t> </a:t>
            </a:r>
            <a:r>
              <a:rPr sz="1100" dirty="0">
                <a:latin typeface="Arial MT"/>
                <a:cs typeface="Arial MT"/>
              </a:rPr>
              <a:t>4.5</a:t>
            </a:r>
            <a:r>
              <a:rPr sz="1100" spc="-25" dirty="0">
                <a:latin typeface="Arial MT"/>
                <a:cs typeface="Arial MT"/>
              </a:rPr>
              <a:t> </a:t>
            </a:r>
            <a:r>
              <a:rPr sz="1100" dirty="0">
                <a:latin typeface="Arial MT"/>
                <a:cs typeface="Arial MT"/>
              </a:rPr>
              <a:t>peratus</a:t>
            </a:r>
            <a:r>
              <a:rPr sz="1100" spc="-45" dirty="0">
                <a:latin typeface="Arial MT"/>
                <a:cs typeface="Arial MT"/>
              </a:rPr>
              <a:t> </a:t>
            </a:r>
            <a:r>
              <a:rPr sz="1100" dirty="0">
                <a:latin typeface="Arial MT"/>
                <a:cs typeface="Arial MT"/>
              </a:rPr>
              <a:t>berbanding</a:t>
            </a:r>
            <a:r>
              <a:rPr sz="1100" spc="-25" dirty="0">
                <a:latin typeface="Arial MT"/>
                <a:cs typeface="Arial MT"/>
              </a:rPr>
              <a:t> </a:t>
            </a:r>
            <a:r>
              <a:rPr sz="1100" dirty="0">
                <a:latin typeface="Arial MT"/>
                <a:cs typeface="Arial MT"/>
              </a:rPr>
              <a:t>suku</a:t>
            </a:r>
            <a:r>
              <a:rPr sz="1100" spc="-30" dirty="0">
                <a:latin typeface="Arial MT"/>
                <a:cs typeface="Arial MT"/>
              </a:rPr>
              <a:t> </a:t>
            </a:r>
            <a:r>
              <a:rPr sz="1100" dirty="0">
                <a:latin typeface="Arial MT"/>
                <a:cs typeface="Arial MT"/>
              </a:rPr>
              <a:t>tahun</a:t>
            </a:r>
            <a:r>
              <a:rPr sz="1100" spc="-35" dirty="0">
                <a:latin typeface="Arial MT"/>
                <a:cs typeface="Arial MT"/>
              </a:rPr>
              <a:t> </a:t>
            </a:r>
            <a:r>
              <a:rPr sz="1100" dirty="0">
                <a:latin typeface="Arial MT"/>
                <a:cs typeface="Arial MT"/>
              </a:rPr>
              <a:t>keempat</a:t>
            </a:r>
            <a:r>
              <a:rPr sz="1100" spc="-20" dirty="0">
                <a:latin typeface="Arial MT"/>
                <a:cs typeface="Arial MT"/>
              </a:rPr>
              <a:t> </a:t>
            </a:r>
            <a:r>
              <a:rPr sz="1100" spc="-10" dirty="0">
                <a:latin typeface="Arial MT"/>
                <a:cs typeface="Arial MT"/>
              </a:rPr>
              <a:t>2025.</a:t>
            </a:r>
            <a:endParaRPr sz="1100" dirty="0">
              <a:latin typeface="Arial MT"/>
              <a:cs typeface="Arial MT"/>
            </a:endParaRPr>
          </a:p>
        </p:txBody>
      </p:sp>
      <p:grpSp>
        <p:nvGrpSpPr>
          <p:cNvPr id="12" name="Group 11">
            <a:extLst>
              <a:ext uri="{FF2B5EF4-FFF2-40B4-BE49-F238E27FC236}">
                <a16:creationId xmlns:a16="http://schemas.microsoft.com/office/drawing/2014/main" id="{D24284B6-4222-469D-8CB9-6CECD9346932}"/>
              </a:ext>
            </a:extLst>
          </p:cNvPr>
          <p:cNvGrpSpPr/>
          <p:nvPr/>
        </p:nvGrpSpPr>
        <p:grpSpPr>
          <a:xfrm>
            <a:off x="4505167" y="2068496"/>
            <a:ext cx="2660966" cy="3194230"/>
            <a:chOff x="4311649" y="2374900"/>
            <a:chExt cx="2819401" cy="2743200"/>
          </a:xfrm>
        </p:grpSpPr>
        <p:pic>
          <p:nvPicPr>
            <p:cNvPr id="4" name="Picture 3">
              <a:extLst>
                <a:ext uri="{FF2B5EF4-FFF2-40B4-BE49-F238E27FC236}">
                  <a16:creationId xmlns:a16="http://schemas.microsoft.com/office/drawing/2014/main" id="{D19EAF2E-D2A0-4C96-BF66-A9A21B1C10C4}"/>
                </a:ext>
              </a:extLst>
            </p:cNvPr>
            <p:cNvPicPr>
              <a:picLocks noChangeAspect="1"/>
            </p:cNvPicPr>
            <p:nvPr/>
          </p:nvPicPr>
          <p:blipFill rotWithShape="1">
            <a:blip r:embed="rId3">
              <a:extLst>
                <a:ext uri="{28A0092B-C50C-407E-A947-70E740481C1C}">
                  <a14:useLocalDpi xmlns:a14="http://schemas.microsoft.com/office/drawing/2010/main" val="0"/>
                </a:ext>
              </a:extLst>
            </a:blip>
            <a:srcRect l="55604" t="64846" r="4832" b="9502"/>
            <a:stretch/>
          </p:blipFill>
          <p:spPr>
            <a:xfrm>
              <a:off x="4311649" y="2374900"/>
              <a:ext cx="2819401" cy="2743200"/>
            </a:xfrm>
            <a:prstGeom prst="rect">
              <a:avLst/>
            </a:prstGeom>
          </p:spPr>
        </p:pic>
        <p:sp>
          <p:nvSpPr>
            <p:cNvPr id="5" name="Rectangle 4">
              <a:extLst>
                <a:ext uri="{FF2B5EF4-FFF2-40B4-BE49-F238E27FC236}">
                  <a16:creationId xmlns:a16="http://schemas.microsoft.com/office/drawing/2014/main" id="{BDF3C146-031C-44EB-B4ED-BB6374A8B5C1}"/>
                </a:ext>
              </a:extLst>
            </p:cNvPr>
            <p:cNvSpPr/>
            <p:nvPr/>
          </p:nvSpPr>
          <p:spPr>
            <a:xfrm>
              <a:off x="5530850" y="3091404"/>
              <a:ext cx="1143000" cy="426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823B65C1-7A94-4BF3-9880-C08342259CE9}"/>
                </a:ext>
              </a:extLst>
            </p:cNvPr>
            <p:cNvSpPr txBox="1"/>
            <p:nvPr/>
          </p:nvSpPr>
          <p:spPr>
            <a:xfrm>
              <a:off x="5566453" y="2950709"/>
              <a:ext cx="1143001" cy="630942"/>
            </a:xfrm>
            <a:prstGeom prst="rect">
              <a:avLst/>
            </a:prstGeom>
            <a:noFill/>
          </p:spPr>
          <p:txBody>
            <a:bodyPr wrap="square" rtlCol="0">
              <a:spAutoFit/>
            </a:bodyPr>
            <a:lstStyle/>
            <a:p>
              <a:pPr algn="ctr"/>
              <a:r>
                <a:rPr lang="en-US" sz="3500" b="1" dirty="0">
                  <a:solidFill>
                    <a:srgbClr val="0B5A7E"/>
                  </a:solidFill>
                  <a:latin typeface="Arial Nova" panose="020B0504020202020204" pitchFamily="34" charset="0"/>
                </a:rPr>
                <a:t>2</a:t>
              </a:r>
              <a:r>
                <a:rPr lang="en-MY" sz="3500" b="1" dirty="0">
                  <a:solidFill>
                    <a:srgbClr val="0B5A7E"/>
                  </a:solidFill>
                  <a:latin typeface="Arial Nova" panose="020B0504020202020204" pitchFamily="34" charset="0"/>
                </a:rPr>
                <a:t>7.4</a:t>
              </a:r>
            </a:p>
          </p:txBody>
        </p:sp>
        <p:sp>
          <p:nvSpPr>
            <p:cNvPr id="10" name="Rectangle 9">
              <a:extLst>
                <a:ext uri="{FF2B5EF4-FFF2-40B4-BE49-F238E27FC236}">
                  <a16:creationId xmlns:a16="http://schemas.microsoft.com/office/drawing/2014/main" id="{9CE25979-1C72-4FEA-8709-B28396FE53A9}"/>
                </a:ext>
              </a:extLst>
            </p:cNvPr>
            <p:cNvSpPr/>
            <p:nvPr/>
          </p:nvSpPr>
          <p:spPr>
            <a:xfrm>
              <a:off x="5441950" y="3856579"/>
              <a:ext cx="469900" cy="347121"/>
            </a:xfrm>
            <a:prstGeom prst="rect">
              <a:avLst/>
            </a:prstGeom>
            <a:solidFill>
              <a:srgbClr val="F4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D08599DB-5520-4668-8DB0-E7A2964D2376}"/>
                </a:ext>
              </a:extLst>
            </p:cNvPr>
            <p:cNvSpPr txBox="1"/>
            <p:nvPr/>
          </p:nvSpPr>
          <p:spPr>
            <a:xfrm>
              <a:off x="5378450" y="3894636"/>
              <a:ext cx="609600" cy="400110"/>
            </a:xfrm>
            <a:prstGeom prst="rect">
              <a:avLst/>
            </a:prstGeom>
            <a:noFill/>
          </p:spPr>
          <p:txBody>
            <a:bodyPr wrap="square" rtlCol="0">
              <a:spAutoFit/>
            </a:bodyPr>
            <a:lstStyle/>
            <a:p>
              <a:pPr algn="ctr"/>
              <a:r>
                <a:rPr lang="en-US" sz="2000" b="1" dirty="0">
                  <a:solidFill>
                    <a:srgbClr val="0B5A7E"/>
                  </a:solidFill>
                  <a:latin typeface="Arial Nova" panose="020B0504020202020204" pitchFamily="34" charset="0"/>
                </a:rPr>
                <a:t>8.8</a:t>
              </a:r>
              <a:endParaRPr lang="en-MY" sz="2000" b="1" dirty="0">
                <a:solidFill>
                  <a:srgbClr val="0B5A7E"/>
                </a:solidFill>
                <a:latin typeface="Arial Nova" panose="020B0504020202020204" pitchFamily="34" charset="0"/>
              </a:endParaRPr>
            </a:p>
          </p:txBody>
        </p:sp>
      </p:grpSp>
      <p:grpSp>
        <p:nvGrpSpPr>
          <p:cNvPr id="17" name="Group 16">
            <a:extLst>
              <a:ext uri="{FF2B5EF4-FFF2-40B4-BE49-F238E27FC236}">
                <a16:creationId xmlns:a16="http://schemas.microsoft.com/office/drawing/2014/main" id="{8F98E129-3560-4EA7-852D-B95051556146}"/>
              </a:ext>
            </a:extLst>
          </p:cNvPr>
          <p:cNvGrpSpPr/>
          <p:nvPr/>
        </p:nvGrpSpPr>
        <p:grpSpPr>
          <a:xfrm>
            <a:off x="4692650" y="6718300"/>
            <a:ext cx="2412112" cy="3107263"/>
            <a:chOff x="4692650" y="6718300"/>
            <a:chExt cx="2412112" cy="3107263"/>
          </a:xfrm>
        </p:grpSpPr>
        <p:pic>
          <p:nvPicPr>
            <p:cNvPr id="13" name="Picture 12">
              <a:extLst>
                <a:ext uri="{FF2B5EF4-FFF2-40B4-BE49-F238E27FC236}">
                  <a16:creationId xmlns:a16="http://schemas.microsoft.com/office/drawing/2014/main" id="{D64C86B0-184A-41A2-ADB8-EE482E4E6E50}"/>
                </a:ext>
              </a:extLst>
            </p:cNvPr>
            <p:cNvPicPr>
              <a:picLocks noChangeAspect="1"/>
            </p:cNvPicPr>
            <p:nvPr/>
          </p:nvPicPr>
          <p:blipFill rotWithShape="1">
            <a:blip r:embed="rId4">
              <a:extLst>
                <a:ext uri="{28A0092B-C50C-407E-A947-70E740481C1C}">
                  <a14:useLocalDpi xmlns:a14="http://schemas.microsoft.com/office/drawing/2010/main" val="0"/>
                </a:ext>
              </a:extLst>
            </a:blip>
            <a:srcRect l="55604" t="56563" r="3763" b="8554"/>
            <a:stretch/>
          </p:blipFill>
          <p:spPr>
            <a:xfrm>
              <a:off x="4692650" y="6718300"/>
              <a:ext cx="2412112" cy="3107263"/>
            </a:xfrm>
            <a:prstGeom prst="rect">
              <a:avLst/>
            </a:prstGeom>
          </p:spPr>
        </p:pic>
        <p:sp>
          <p:nvSpPr>
            <p:cNvPr id="14" name="Rectangle 13">
              <a:extLst>
                <a:ext uri="{FF2B5EF4-FFF2-40B4-BE49-F238E27FC236}">
                  <a16:creationId xmlns:a16="http://schemas.microsoft.com/office/drawing/2014/main" id="{762F9BC0-C7DA-48C4-B4DD-7656694811CF}"/>
                </a:ext>
              </a:extLst>
            </p:cNvPr>
            <p:cNvSpPr/>
            <p:nvPr/>
          </p:nvSpPr>
          <p:spPr>
            <a:xfrm>
              <a:off x="5835650" y="7480300"/>
              <a:ext cx="1066800" cy="381000"/>
            </a:xfrm>
            <a:prstGeom prst="rect">
              <a:avLst/>
            </a:prstGeom>
            <a:solidFill>
              <a:srgbClr val="FE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a:extLst>
                <a:ext uri="{FF2B5EF4-FFF2-40B4-BE49-F238E27FC236}">
                  <a16:creationId xmlns:a16="http://schemas.microsoft.com/office/drawing/2014/main" id="{CB1173E5-5A20-4841-B064-A73E61A38673}"/>
                </a:ext>
              </a:extLst>
            </p:cNvPr>
            <p:cNvSpPr/>
            <p:nvPr/>
          </p:nvSpPr>
          <p:spPr>
            <a:xfrm>
              <a:off x="5683250" y="8623300"/>
              <a:ext cx="644523" cy="317301"/>
            </a:xfrm>
            <a:prstGeom prst="rect">
              <a:avLst/>
            </a:prstGeom>
            <a:solidFill>
              <a:srgbClr val="FD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8" name="TextBox 17">
            <a:extLst>
              <a:ext uri="{FF2B5EF4-FFF2-40B4-BE49-F238E27FC236}">
                <a16:creationId xmlns:a16="http://schemas.microsoft.com/office/drawing/2014/main" id="{C7F368A9-5211-425F-8CFA-92D97CA18411}"/>
              </a:ext>
            </a:extLst>
          </p:cNvPr>
          <p:cNvSpPr txBox="1"/>
          <p:nvPr/>
        </p:nvSpPr>
        <p:spPr>
          <a:xfrm>
            <a:off x="5759449" y="7439967"/>
            <a:ext cx="1222257" cy="446276"/>
          </a:xfrm>
          <a:prstGeom prst="rect">
            <a:avLst/>
          </a:prstGeom>
          <a:noFill/>
        </p:spPr>
        <p:txBody>
          <a:bodyPr wrap="square" rtlCol="0">
            <a:spAutoFit/>
          </a:bodyPr>
          <a:lstStyle/>
          <a:p>
            <a:pPr algn="ctr"/>
            <a:r>
              <a:rPr lang="en-US" sz="2300" b="1" dirty="0">
                <a:solidFill>
                  <a:srgbClr val="113A66"/>
                </a:solidFill>
                <a:latin typeface="Arial Nova" panose="020B0504020202020204" pitchFamily="34" charset="0"/>
              </a:rPr>
              <a:t>RM34.0</a:t>
            </a:r>
            <a:endParaRPr lang="en-MY" sz="2300" b="1" dirty="0">
              <a:solidFill>
                <a:srgbClr val="113A66"/>
              </a:solidFill>
              <a:latin typeface="Arial Nova" panose="020B0504020202020204" pitchFamily="34" charset="0"/>
            </a:endParaRPr>
          </a:p>
        </p:txBody>
      </p:sp>
      <p:sp>
        <p:nvSpPr>
          <p:cNvPr id="19" name="TextBox 18">
            <a:extLst>
              <a:ext uri="{FF2B5EF4-FFF2-40B4-BE49-F238E27FC236}">
                <a16:creationId xmlns:a16="http://schemas.microsoft.com/office/drawing/2014/main" id="{303DCE89-28C8-46BC-A03E-964DECC716EE}"/>
              </a:ext>
            </a:extLst>
          </p:cNvPr>
          <p:cNvSpPr txBox="1"/>
          <p:nvPr/>
        </p:nvSpPr>
        <p:spPr>
          <a:xfrm>
            <a:off x="5708650" y="8650599"/>
            <a:ext cx="644523" cy="369332"/>
          </a:xfrm>
          <a:prstGeom prst="rect">
            <a:avLst/>
          </a:prstGeom>
          <a:noFill/>
        </p:spPr>
        <p:txBody>
          <a:bodyPr wrap="square" rtlCol="0">
            <a:spAutoFit/>
          </a:bodyPr>
          <a:lstStyle/>
          <a:p>
            <a:pPr algn="ctr"/>
            <a:r>
              <a:rPr lang="en-US" b="1" dirty="0">
                <a:solidFill>
                  <a:srgbClr val="185443"/>
                </a:solidFill>
                <a:latin typeface="Arial Nova" panose="020B0504020202020204" pitchFamily="34" charset="0"/>
              </a:rPr>
              <a:t>15.8</a:t>
            </a:r>
            <a:endParaRPr lang="en-MY" b="1" dirty="0">
              <a:solidFill>
                <a:srgbClr val="185443"/>
              </a:solidFill>
              <a:latin typeface="Arial Nova" panose="020B0504020202020204" pitchFamily="34" charset="0"/>
            </a:endParaRPr>
          </a:p>
        </p:txBody>
      </p:sp>
      <p:sp>
        <p:nvSpPr>
          <p:cNvPr id="16" name="object 4">
            <a:extLst>
              <a:ext uri="{FF2B5EF4-FFF2-40B4-BE49-F238E27FC236}">
                <a16:creationId xmlns:a16="http://schemas.microsoft.com/office/drawing/2014/main" id="{57CD53AD-3B36-4D3E-A951-50177234AD49}"/>
              </a:ext>
            </a:extLst>
          </p:cNvPr>
          <p:cNvSpPr txBox="1"/>
          <p:nvPr/>
        </p:nvSpPr>
        <p:spPr>
          <a:xfrm>
            <a:off x="475291" y="2103281"/>
            <a:ext cx="3962400" cy="332783"/>
          </a:xfrm>
          <a:prstGeom prst="rect">
            <a:avLst/>
          </a:prstGeom>
        </p:spPr>
        <p:txBody>
          <a:bodyPr vert="horz" wrap="square" lIns="0" tIns="12065" rIns="0" bIns="0" rtlCol="0">
            <a:spAutoFit/>
          </a:bodyPr>
          <a:lstStyle/>
          <a:p>
            <a:pPr algn="ctr">
              <a:lnSpc>
                <a:spcPct val="100000"/>
              </a:lnSpc>
              <a:spcBef>
                <a:spcPts val="95"/>
              </a:spcBef>
            </a:pPr>
            <a:r>
              <a:rPr sz="1000" b="1" dirty="0" err="1">
                <a:latin typeface="Arial" panose="020B0604020202020204" pitchFamily="34" charset="0"/>
                <a:cs typeface="Arial" panose="020B0604020202020204" pitchFamily="34" charset="0"/>
              </a:rPr>
              <a:t>Bilangan</a:t>
            </a:r>
            <a:r>
              <a:rPr sz="1000" b="1" spc="-25"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Pelancong</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Domestik</a:t>
            </a:r>
            <a:endParaRPr lang="en-US" sz="1000" b="1" dirty="0">
              <a:latin typeface="Arial" panose="020B0604020202020204" pitchFamily="34" charset="0"/>
              <a:cs typeface="Arial" panose="020B0604020202020204" pitchFamily="34" charset="0"/>
            </a:endParaRPr>
          </a:p>
          <a:p>
            <a:pPr algn="ctr">
              <a:lnSpc>
                <a:spcPct val="100000"/>
              </a:lnSpc>
              <a:spcBef>
                <a:spcPts val="95"/>
              </a:spcBef>
            </a:pP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Mengikut</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Suku</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Tahun</a:t>
            </a:r>
            <a:r>
              <a:rPr lang="en-US" sz="1000" b="1" spc="-10" dirty="0">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 </a:t>
            </a:r>
            <a:r>
              <a:rPr sz="1000" b="1" spc="-10" dirty="0">
                <a:latin typeface="Arial" panose="020B0604020202020204" pitchFamily="34" charset="0"/>
                <a:cs typeface="Arial" panose="020B0604020202020204" pitchFamily="34" charset="0"/>
              </a:rPr>
              <a:t>202</a:t>
            </a:r>
            <a:r>
              <a:rPr lang="en-US" sz="1000" b="1" spc="-10" dirty="0">
                <a:latin typeface="Arial" panose="020B0604020202020204" pitchFamily="34" charset="0"/>
                <a:cs typeface="Arial" panose="020B0604020202020204" pitchFamily="34" charset="0"/>
              </a:rPr>
              <a:t>3</a:t>
            </a:r>
            <a:r>
              <a:rPr sz="1000" b="1" spc="-10" dirty="0">
                <a:latin typeface="Arial" panose="020B0604020202020204" pitchFamily="34" charset="0"/>
                <a:cs typeface="Arial" panose="020B0604020202020204" pitchFamily="34" charset="0"/>
              </a:rPr>
              <a:t>-</a:t>
            </a:r>
            <a:r>
              <a:rPr sz="1000" b="1" spc="-20" dirty="0">
                <a:latin typeface="Arial" panose="020B0604020202020204" pitchFamily="34" charset="0"/>
                <a:cs typeface="Arial" panose="020B0604020202020204" pitchFamily="34" charset="0"/>
              </a:rPr>
              <a:t>2026</a:t>
            </a:r>
            <a:endParaRPr sz="1000" b="1" dirty="0">
              <a:latin typeface="Arial" panose="020B0604020202020204" pitchFamily="34" charset="0"/>
              <a:cs typeface="Arial" panose="020B0604020202020204" pitchFamily="34" charset="0"/>
            </a:endParaRPr>
          </a:p>
        </p:txBody>
      </p:sp>
      <p:graphicFrame>
        <p:nvGraphicFramePr>
          <p:cNvPr id="20" name="Chart 19">
            <a:extLst>
              <a:ext uri="{FF2B5EF4-FFF2-40B4-BE49-F238E27FC236}">
                <a16:creationId xmlns:a16="http://schemas.microsoft.com/office/drawing/2014/main" id="{BD3F7E00-2BF6-4108-A8B2-CEE04CE146F0}"/>
              </a:ext>
            </a:extLst>
          </p:cNvPr>
          <p:cNvGraphicFramePr>
            <a:graphicFrameLocks/>
          </p:cNvGraphicFramePr>
          <p:nvPr>
            <p:extLst>
              <p:ext uri="{D42A27DB-BD31-4B8C-83A1-F6EECF244321}">
                <p14:modId xmlns:p14="http://schemas.microsoft.com/office/powerpoint/2010/main" val="1494922128"/>
              </p:ext>
            </p:extLst>
          </p:nvPr>
        </p:nvGraphicFramePr>
        <p:xfrm>
          <a:off x="296534" y="2474466"/>
          <a:ext cx="4319915" cy="2872234"/>
        </p:xfrm>
        <a:graphic>
          <a:graphicData uri="http://schemas.openxmlformats.org/drawingml/2006/chart">
            <c:chart xmlns:c="http://schemas.openxmlformats.org/drawingml/2006/chart" xmlns:r="http://schemas.openxmlformats.org/officeDocument/2006/relationships" r:id="rId5"/>
          </a:graphicData>
        </a:graphic>
      </p:graphicFrame>
      <p:sp>
        <p:nvSpPr>
          <p:cNvPr id="22" name="object 4">
            <a:extLst>
              <a:ext uri="{FF2B5EF4-FFF2-40B4-BE49-F238E27FC236}">
                <a16:creationId xmlns:a16="http://schemas.microsoft.com/office/drawing/2014/main" id="{6DC0687A-5C59-4B30-B6EA-8A5CD60DC909}"/>
              </a:ext>
            </a:extLst>
          </p:cNvPr>
          <p:cNvSpPr txBox="1"/>
          <p:nvPr/>
        </p:nvSpPr>
        <p:spPr>
          <a:xfrm>
            <a:off x="425451" y="6765182"/>
            <a:ext cx="3733800" cy="332783"/>
          </a:xfrm>
          <a:prstGeom prst="rect">
            <a:avLst/>
          </a:prstGeom>
        </p:spPr>
        <p:txBody>
          <a:bodyPr vert="horz" wrap="square" lIns="0" tIns="12065" rIns="0" bIns="0" rtlCol="0">
            <a:spAutoFit/>
          </a:bodyPr>
          <a:lstStyle/>
          <a:p>
            <a:pPr algn="ctr">
              <a:lnSpc>
                <a:spcPct val="100000"/>
              </a:lnSpc>
              <a:spcBef>
                <a:spcPts val="95"/>
              </a:spcBef>
            </a:pPr>
            <a:r>
              <a:rPr lang="en-US" sz="1000" b="1" spc="-10" dirty="0" err="1">
                <a:latin typeface="Arial" panose="020B0604020202020204" pitchFamily="34" charset="0"/>
                <a:cs typeface="Arial" panose="020B0604020202020204" pitchFamily="34" charset="0"/>
              </a:rPr>
              <a:t>Perbelanjaan</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Pelancongan</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Domestik</a:t>
            </a:r>
            <a:r>
              <a:rPr lang="en-US" sz="1000" b="1" spc="-10" dirty="0">
                <a:latin typeface="Arial" panose="020B0604020202020204" pitchFamily="34" charset="0"/>
                <a:cs typeface="Arial" panose="020B0604020202020204" pitchFamily="34" charset="0"/>
              </a:rPr>
              <a:t> </a:t>
            </a:r>
          </a:p>
          <a:p>
            <a:pPr algn="ctr">
              <a:lnSpc>
                <a:spcPct val="100000"/>
              </a:lnSpc>
              <a:spcBef>
                <a:spcPts val="95"/>
              </a:spcBef>
            </a:pPr>
            <a:r>
              <a:rPr lang="en-US" sz="1000" b="1" spc="-10" dirty="0" err="1">
                <a:latin typeface="Arial" panose="020B0604020202020204" pitchFamily="34" charset="0"/>
                <a:cs typeface="Arial" panose="020B0604020202020204" pitchFamily="34" charset="0"/>
              </a:rPr>
              <a:t>mengikut</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Suku</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Tahun</a:t>
            </a:r>
            <a:r>
              <a:rPr lang="en-US" sz="1000" b="1" spc="-10" dirty="0">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 </a:t>
            </a:r>
            <a:r>
              <a:rPr sz="1000" b="1" spc="-10" dirty="0">
                <a:latin typeface="Arial" panose="020B0604020202020204" pitchFamily="34" charset="0"/>
                <a:cs typeface="Arial" panose="020B0604020202020204" pitchFamily="34" charset="0"/>
              </a:rPr>
              <a:t>202</a:t>
            </a:r>
            <a:r>
              <a:rPr lang="en-US" sz="1000" b="1" spc="-10" dirty="0">
                <a:latin typeface="Arial" panose="020B0604020202020204" pitchFamily="34" charset="0"/>
                <a:cs typeface="Arial" panose="020B0604020202020204" pitchFamily="34" charset="0"/>
              </a:rPr>
              <a:t>3</a:t>
            </a:r>
            <a:r>
              <a:rPr sz="1000" b="1" spc="-10" dirty="0">
                <a:latin typeface="Arial" panose="020B0604020202020204" pitchFamily="34" charset="0"/>
                <a:cs typeface="Arial" panose="020B0604020202020204" pitchFamily="34" charset="0"/>
              </a:rPr>
              <a:t>-</a:t>
            </a:r>
            <a:r>
              <a:rPr sz="1000" b="1" spc="-20" dirty="0">
                <a:latin typeface="Arial" panose="020B0604020202020204" pitchFamily="34" charset="0"/>
                <a:cs typeface="Arial" panose="020B0604020202020204" pitchFamily="34" charset="0"/>
              </a:rPr>
              <a:t>2026</a:t>
            </a:r>
            <a:endParaRPr sz="1000" b="1"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559B1049-A415-4DBA-8456-FBC4E4F5DF82}"/>
              </a:ext>
            </a:extLst>
          </p:cNvPr>
          <p:cNvGraphicFramePr/>
          <p:nvPr>
            <p:extLst>
              <p:ext uri="{D42A27DB-BD31-4B8C-83A1-F6EECF244321}">
                <p14:modId xmlns:p14="http://schemas.microsoft.com/office/powerpoint/2010/main" val="3855420265"/>
              </p:ext>
            </p:extLst>
          </p:nvPr>
        </p:nvGraphicFramePr>
        <p:xfrm>
          <a:off x="0" y="7171588"/>
          <a:ext cx="4505167" cy="251851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F7C6C64-EF0C-462B-8C5C-C636A9563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499" cy="10693400"/>
          </a:xfrm>
          <a:prstGeom prst="rect">
            <a:avLst/>
          </a:prstGeom>
        </p:spPr>
      </p:pic>
      <p:grpSp>
        <p:nvGrpSpPr>
          <p:cNvPr id="20" name="Group 19">
            <a:extLst>
              <a:ext uri="{FF2B5EF4-FFF2-40B4-BE49-F238E27FC236}">
                <a16:creationId xmlns:a16="http://schemas.microsoft.com/office/drawing/2014/main" id="{75F853BB-9A1D-4304-B1AA-E72C65BDD43A}"/>
              </a:ext>
            </a:extLst>
          </p:cNvPr>
          <p:cNvGrpSpPr/>
          <p:nvPr/>
        </p:nvGrpSpPr>
        <p:grpSpPr>
          <a:xfrm>
            <a:off x="3793270" y="3800998"/>
            <a:ext cx="3357890" cy="3031520"/>
            <a:chOff x="4387850" y="6749133"/>
            <a:chExt cx="2737389" cy="3093367"/>
          </a:xfrm>
        </p:grpSpPr>
        <p:grpSp>
          <p:nvGrpSpPr>
            <p:cNvPr id="22" name="Group 21">
              <a:extLst>
                <a:ext uri="{FF2B5EF4-FFF2-40B4-BE49-F238E27FC236}">
                  <a16:creationId xmlns:a16="http://schemas.microsoft.com/office/drawing/2014/main" id="{64737565-1475-4A4E-AC73-B4FD60017251}"/>
                </a:ext>
              </a:extLst>
            </p:cNvPr>
            <p:cNvGrpSpPr/>
            <p:nvPr/>
          </p:nvGrpSpPr>
          <p:grpSpPr>
            <a:xfrm>
              <a:off x="4387850" y="6749133"/>
              <a:ext cx="2737389" cy="3093367"/>
              <a:chOff x="4387850" y="6749133"/>
              <a:chExt cx="2737389" cy="3093367"/>
            </a:xfrm>
          </p:grpSpPr>
          <p:pic>
            <p:nvPicPr>
              <p:cNvPr id="24" name="Picture 23">
                <a:extLst>
                  <a:ext uri="{FF2B5EF4-FFF2-40B4-BE49-F238E27FC236}">
                    <a16:creationId xmlns:a16="http://schemas.microsoft.com/office/drawing/2014/main" id="{1E180D32-A8E3-426D-9AF4-F23D6968B948}"/>
                  </a:ext>
                </a:extLst>
              </p:cNvPr>
              <p:cNvPicPr>
                <a:picLocks noChangeAspect="1"/>
              </p:cNvPicPr>
              <p:nvPr/>
            </p:nvPicPr>
            <p:blipFill rotWithShape="1">
              <a:blip r:embed="rId3">
                <a:extLst>
                  <a:ext uri="{28A0092B-C50C-407E-A947-70E740481C1C}">
                    <a14:useLocalDpi xmlns:a14="http://schemas.microsoft.com/office/drawing/2010/main" val="0"/>
                  </a:ext>
                </a:extLst>
              </a:blip>
              <a:srcRect l="55354" t="32185" r="3962" b="37215"/>
              <a:stretch/>
            </p:blipFill>
            <p:spPr>
              <a:xfrm>
                <a:off x="4387850" y="6749133"/>
                <a:ext cx="2737389" cy="3093367"/>
              </a:xfrm>
              <a:prstGeom prst="rect">
                <a:avLst/>
              </a:prstGeom>
            </p:spPr>
          </p:pic>
          <p:sp>
            <p:nvSpPr>
              <p:cNvPr id="25" name="Rectangle 24">
                <a:extLst>
                  <a:ext uri="{FF2B5EF4-FFF2-40B4-BE49-F238E27FC236}">
                    <a16:creationId xmlns:a16="http://schemas.microsoft.com/office/drawing/2014/main" id="{07C98C86-B0B0-4BAC-9D20-79A2D87E47D3}"/>
                  </a:ext>
                </a:extLst>
              </p:cNvPr>
              <p:cNvSpPr/>
              <p:nvPr/>
            </p:nvSpPr>
            <p:spPr>
              <a:xfrm>
                <a:off x="4540250" y="7556500"/>
                <a:ext cx="1066800" cy="457200"/>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1F4C"/>
                    </a:solidFill>
                    <a:latin typeface="Arial Nova" panose="020B0504020202020204" pitchFamily="34" charset="0"/>
                  </a:rPr>
                  <a:t>74.7</a:t>
                </a:r>
                <a:endParaRPr lang="en-MY" sz="3200" b="1" dirty="0">
                  <a:solidFill>
                    <a:srgbClr val="001F4C"/>
                  </a:solidFill>
                  <a:latin typeface="Arial Nova" panose="020B0504020202020204" pitchFamily="34" charset="0"/>
                </a:endParaRPr>
              </a:p>
            </p:txBody>
          </p:sp>
          <p:sp>
            <p:nvSpPr>
              <p:cNvPr id="26" name="Rectangle 25">
                <a:extLst>
                  <a:ext uri="{FF2B5EF4-FFF2-40B4-BE49-F238E27FC236}">
                    <a16:creationId xmlns:a16="http://schemas.microsoft.com/office/drawing/2014/main" id="{18F9A0FD-EE61-4819-BA23-E3160C0A905B}"/>
                  </a:ext>
                </a:extLst>
              </p:cNvPr>
              <p:cNvSpPr/>
              <p:nvPr/>
            </p:nvSpPr>
            <p:spPr>
              <a:xfrm>
                <a:off x="5911850" y="7564140"/>
                <a:ext cx="814522" cy="457200"/>
              </a:xfrm>
              <a:prstGeom prst="rect">
                <a:avLst/>
              </a:prstGeom>
              <a:solidFill>
                <a:srgbClr val="F6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3" name="TextBox 22">
              <a:extLst>
                <a:ext uri="{FF2B5EF4-FFF2-40B4-BE49-F238E27FC236}">
                  <a16:creationId xmlns:a16="http://schemas.microsoft.com/office/drawing/2014/main" id="{2470B41B-4329-4382-B0C0-01F78BD7F28C}"/>
                </a:ext>
              </a:extLst>
            </p:cNvPr>
            <p:cNvSpPr txBox="1"/>
            <p:nvPr/>
          </p:nvSpPr>
          <p:spPr>
            <a:xfrm>
              <a:off x="5906590" y="7583540"/>
              <a:ext cx="914033" cy="523220"/>
            </a:xfrm>
            <a:prstGeom prst="rect">
              <a:avLst/>
            </a:prstGeom>
            <a:noFill/>
          </p:spPr>
          <p:txBody>
            <a:bodyPr wrap="none" rtlCol="0">
              <a:spAutoFit/>
            </a:bodyPr>
            <a:lstStyle/>
            <a:p>
              <a:pPr algn="r"/>
              <a:r>
                <a:rPr lang="en-US" sz="2800" b="1" dirty="0">
                  <a:solidFill>
                    <a:srgbClr val="001F4C"/>
                  </a:solidFill>
                  <a:latin typeface="Arial Nova" panose="020B0504020202020204" pitchFamily="34" charset="0"/>
                </a:rPr>
                <a:t>7.2</a:t>
              </a:r>
              <a:r>
                <a:rPr lang="en-US" sz="2000" b="1" dirty="0">
                  <a:solidFill>
                    <a:srgbClr val="001F4C"/>
                  </a:solidFill>
                  <a:latin typeface="Arial Nova" panose="020B0504020202020204" pitchFamily="34" charset="0"/>
                </a:rPr>
                <a:t>%</a:t>
              </a:r>
              <a:endParaRPr lang="en-MY" sz="2000" b="1" dirty="0">
                <a:solidFill>
                  <a:srgbClr val="001F4C"/>
                </a:solidFill>
                <a:latin typeface="Arial Nova" panose="020B0504020202020204" pitchFamily="34" charset="0"/>
              </a:endParaRPr>
            </a:p>
          </p:txBody>
        </p:sp>
      </p:grpSp>
      <p:pic>
        <p:nvPicPr>
          <p:cNvPr id="7" name="Picture 6">
            <a:extLst>
              <a:ext uri="{FF2B5EF4-FFF2-40B4-BE49-F238E27FC236}">
                <a16:creationId xmlns:a16="http://schemas.microsoft.com/office/drawing/2014/main" id="{011627AF-B908-4D5D-A0B8-AB7B107E0033}"/>
              </a:ext>
            </a:extLst>
          </p:cNvPr>
          <p:cNvPicPr>
            <a:picLocks noChangeAspect="1"/>
          </p:cNvPicPr>
          <p:nvPr/>
        </p:nvPicPr>
        <p:blipFill rotWithShape="1">
          <a:blip r:embed="rId4">
            <a:extLst>
              <a:ext uri="{28A0092B-C50C-407E-A947-70E740481C1C}">
                <a14:useLocalDpi xmlns:a14="http://schemas.microsoft.com/office/drawing/2010/main" val="0"/>
              </a:ext>
            </a:extLst>
          </a:blip>
          <a:srcRect l="38321" t="1710" r="2184" b="70056"/>
          <a:stretch/>
        </p:blipFill>
        <p:spPr>
          <a:xfrm>
            <a:off x="3052905" y="1021200"/>
            <a:ext cx="4114799" cy="2761898"/>
          </a:xfrm>
          <a:prstGeom prst="rect">
            <a:avLst/>
          </a:prstGeom>
        </p:spPr>
      </p:pic>
      <p:sp>
        <p:nvSpPr>
          <p:cNvPr id="8" name="object 2" descr="$PPTXTitle">
            <a:extLst>
              <a:ext uri="{FF2B5EF4-FFF2-40B4-BE49-F238E27FC236}">
                <a16:creationId xmlns:a16="http://schemas.microsoft.com/office/drawing/2014/main" id="{207E5D5E-AE3C-4512-867C-8772548002F6}"/>
              </a:ext>
            </a:extLst>
          </p:cNvPr>
          <p:cNvSpPr txBox="1">
            <a:spLocks/>
          </p:cNvSpPr>
          <p:nvPr/>
        </p:nvSpPr>
        <p:spPr>
          <a:xfrm>
            <a:off x="425450" y="1003300"/>
            <a:ext cx="5169535" cy="1842811"/>
          </a:xfrm>
          <a:prstGeom prst="rect">
            <a:avLst/>
          </a:prstGeom>
          <a:noFill/>
          <a:ln>
            <a:noFill/>
          </a:ln>
        </p:spPr>
        <p:txBody>
          <a:bodyPr vert="horz" wrap="square" lIns="0" tIns="230504" rIns="0" bIns="0" rtlCol="0">
            <a:spAutoFit/>
          </a:bodyPr>
          <a:lstStyle>
            <a:lvl1pPr>
              <a:defRPr sz="4800" b="0" i="0">
                <a:solidFill>
                  <a:schemeClr val="bg1"/>
                </a:solidFill>
                <a:latin typeface="Calibri"/>
                <a:ea typeface="+mj-ea"/>
                <a:cs typeface="Calibri"/>
              </a:defRPr>
            </a:lvl1pPr>
          </a:lstStyle>
          <a:p>
            <a:pPr marL="12700" marR="5080">
              <a:lnSpc>
                <a:spcPct val="70200"/>
              </a:lnSpc>
              <a:spcBef>
                <a:spcPts val="100"/>
              </a:spcBef>
            </a:pPr>
            <a:r>
              <a:rPr lang="en-AU" b="1" dirty="0">
                <a:solidFill>
                  <a:schemeClr val="tx2">
                    <a:lumMod val="60000"/>
                    <a:lumOff val="40000"/>
                  </a:schemeClr>
                </a:solidFill>
              </a:rPr>
              <a:t>DOMESTIC </a:t>
            </a:r>
            <a:r>
              <a:rPr lang="en-AU" b="1" dirty="0">
                <a:solidFill>
                  <a:schemeClr val="accent1">
                    <a:lumMod val="75000"/>
                  </a:schemeClr>
                </a:solidFill>
              </a:rPr>
              <a:t>TOURISM</a:t>
            </a:r>
            <a:r>
              <a:rPr lang="en-AU" b="1" dirty="0">
                <a:solidFill>
                  <a:schemeClr val="tx2">
                    <a:lumMod val="60000"/>
                    <a:lumOff val="40000"/>
                  </a:schemeClr>
                </a:solidFill>
              </a:rPr>
              <a:t> PERFORMANCE</a:t>
            </a:r>
          </a:p>
        </p:txBody>
      </p:sp>
      <p:sp>
        <p:nvSpPr>
          <p:cNvPr id="10" name="object 3">
            <a:extLst>
              <a:ext uri="{FF2B5EF4-FFF2-40B4-BE49-F238E27FC236}">
                <a16:creationId xmlns:a16="http://schemas.microsoft.com/office/drawing/2014/main" id="{8B1CC241-6264-4D3E-9AA9-36FC4DD1348D}"/>
              </a:ext>
            </a:extLst>
          </p:cNvPr>
          <p:cNvSpPr txBox="1"/>
          <p:nvPr/>
        </p:nvSpPr>
        <p:spPr>
          <a:xfrm>
            <a:off x="493421" y="5022419"/>
            <a:ext cx="3138878" cy="1703928"/>
          </a:xfrm>
          <a:prstGeom prst="rect">
            <a:avLst/>
          </a:prstGeom>
        </p:spPr>
        <p:txBody>
          <a:bodyPr vert="horz" wrap="square" lIns="0" tIns="139065" rIns="0" bIns="0" rtlCol="0">
            <a:spAutoFit/>
          </a:bodyPr>
          <a:lstStyle/>
          <a:p>
            <a:pPr algn="just">
              <a:lnSpc>
                <a:spcPct val="100000"/>
              </a:lnSpc>
              <a:spcBef>
                <a:spcPts val="1095"/>
              </a:spcBef>
            </a:pPr>
            <a:r>
              <a:rPr lang="en-AU" sz="1100" b="1" spc="-10" dirty="0">
                <a:solidFill>
                  <a:srgbClr val="0070C0"/>
                </a:solidFill>
                <a:latin typeface="Arial MT"/>
                <a:cs typeface="Arial"/>
              </a:rPr>
              <a:t>1.0 </a:t>
            </a:r>
            <a:r>
              <a:rPr lang="en-AU" sz="1100" b="1" dirty="0">
                <a:solidFill>
                  <a:srgbClr val="0070C0"/>
                </a:solidFill>
                <a:latin typeface="Arial"/>
                <a:cs typeface="Arial"/>
              </a:rPr>
              <a:t>PERFORMANCE OF DOMESTIC  VISITORS</a:t>
            </a:r>
          </a:p>
          <a:p>
            <a:pPr marL="185738" marR="5080" algn="just">
              <a:lnSpc>
                <a:spcPct val="136200"/>
              </a:lnSpc>
              <a:spcBef>
                <a:spcPts val="325"/>
              </a:spcBef>
            </a:pPr>
            <a:r>
              <a:rPr lang="en-US" sz="1100" dirty="0">
                <a:latin typeface="Arial MT"/>
              </a:rPr>
              <a:t>Domestic visitors in the first quarter of 2026 recorded 74.7 million visitors, representing an increase of 7.2 per cent compared to the first quarter of the previous year. Comparison to the previous quarter also shows an increase of   0.9 per cent.</a:t>
            </a:r>
          </a:p>
        </p:txBody>
      </p:sp>
      <p:sp>
        <p:nvSpPr>
          <p:cNvPr id="21" name="object 4">
            <a:extLst>
              <a:ext uri="{FF2B5EF4-FFF2-40B4-BE49-F238E27FC236}">
                <a16:creationId xmlns:a16="http://schemas.microsoft.com/office/drawing/2014/main" id="{F5325C22-972E-4EC3-AD95-B3AEC23E359F}"/>
              </a:ext>
            </a:extLst>
          </p:cNvPr>
          <p:cNvSpPr txBox="1"/>
          <p:nvPr/>
        </p:nvSpPr>
        <p:spPr>
          <a:xfrm>
            <a:off x="425450" y="6936423"/>
            <a:ext cx="6655717" cy="196849"/>
          </a:xfrm>
          <a:prstGeom prst="rect">
            <a:avLst/>
          </a:prstGeom>
        </p:spPr>
        <p:txBody>
          <a:bodyPr vert="horz" wrap="square" lIns="0" tIns="12065" rIns="0" bIns="0" rtlCol="0">
            <a:spAutoFit/>
          </a:bodyPr>
          <a:lstStyle/>
          <a:p>
            <a:pPr algn="ctr">
              <a:lnSpc>
                <a:spcPct val="100000"/>
              </a:lnSpc>
              <a:spcBef>
                <a:spcPts val="95"/>
              </a:spcBef>
            </a:pPr>
            <a:r>
              <a:rPr lang="en-US" sz="1200" b="1" dirty="0">
                <a:latin typeface="Arial" panose="020B0604020202020204" pitchFamily="34" charset="0"/>
                <a:cs typeface="Arial" panose="020B0604020202020204" pitchFamily="34" charset="0"/>
              </a:rPr>
              <a:t>Number of Domestic Visitors by Quarters</a:t>
            </a:r>
            <a:r>
              <a:rPr lang="en-US" sz="1200" b="1" spc="-1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202</a:t>
            </a:r>
            <a:r>
              <a:rPr lang="en-US" sz="1200" b="1" spc="-10" dirty="0">
                <a:latin typeface="Arial" panose="020B0604020202020204" pitchFamily="34" charset="0"/>
                <a:cs typeface="Arial" panose="020B0604020202020204" pitchFamily="34" charset="0"/>
              </a:rPr>
              <a:t>3</a:t>
            </a:r>
            <a:r>
              <a:rPr sz="1200" b="1" spc="-10" dirty="0">
                <a:latin typeface="Arial" panose="020B0604020202020204" pitchFamily="34" charset="0"/>
                <a:cs typeface="Arial" panose="020B0604020202020204" pitchFamily="34" charset="0"/>
              </a:rPr>
              <a:t>-</a:t>
            </a:r>
            <a:r>
              <a:rPr sz="1200" b="1" spc="-20" dirty="0">
                <a:latin typeface="Arial" panose="020B0604020202020204" pitchFamily="34" charset="0"/>
                <a:cs typeface="Arial" panose="020B0604020202020204" pitchFamily="34" charset="0"/>
              </a:rPr>
              <a:t>2026</a:t>
            </a:r>
            <a:endParaRPr sz="1200" b="1"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A79C8B7E-34ED-4963-B223-6F996EC878A5}"/>
              </a:ext>
            </a:extLst>
          </p:cNvPr>
          <p:cNvSpPr txBox="1"/>
          <p:nvPr/>
        </p:nvSpPr>
        <p:spPr>
          <a:xfrm>
            <a:off x="479613" y="2691411"/>
            <a:ext cx="3239383" cy="2626745"/>
          </a:xfrm>
          <a:prstGeom prst="rect">
            <a:avLst/>
          </a:prstGeom>
        </p:spPr>
        <p:txBody>
          <a:bodyPr vert="horz" wrap="square" lIns="0" tIns="139065" rIns="0" bIns="0" rtlCol="0">
            <a:spAutoFit/>
          </a:bodyPr>
          <a:lstStyle/>
          <a:p>
            <a:pPr marL="12700">
              <a:lnSpc>
                <a:spcPct val="100000"/>
              </a:lnSpc>
              <a:spcBef>
                <a:spcPts val="1095"/>
              </a:spcBef>
            </a:pPr>
            <a:r>
              <a:rPr lang="en-US" sz="1400" b="1" spc="-10" dirty="0"/>
              <a:t>Introduction</a:t>
            </a:r>
          </a:p>
          <a:p>
            <a:pPr marL="12700" marR="5080" algn="just">
              <a:lnSpc>
                <a:spcPct val="136100"/>
              </a:lnSpc>
              <a:spcBef>
                <a:spcPts val="100"/>
              </a:spcBef>
            </a:pPr>
            <a:r>
              <a:rPr lang="en-US" sz="1200" b="0" dirty="0">
                <a:latin typeface="Arial MT"/>
                <a:cs typeface="Arial MT"/>
              </a:rPr>
              <a:t>The</a:t>
            </a:r>
            <a:r>
              <a:rPr lang="en-US" sz="1200" b="0" spc="-5" dirty="0">
                <a:latin typeface="Arial MT"/>
                <a:cs typeface="Arial MT"/>
              </a:rPr>
              <a:t> </a:t>
            </a:r>
            <a:r>
              <a:rPr lang="en-US" sz="1200" b="0" dirty="0">
                <a:latin typeface="Arial MT"/>
                <a:cs typeface="Arial MT"/>
              </a:rPr>
              <a:t>Domestic</a:t>
            </a:r>
            <a:r>
              <a:rPr lang="en-US" sz="1200" b="0" spc="-15" dirty="0">
                <a:latin typeface="Arial MT"/>
                <a:cs typeface="Arial MT"/>
              </a:rPr>
              <a:t> </a:t>
            </a:r>
            <a:r>
              <a:rPr lang="en-US" sz="1200" b="0" dirty="0">
                <a:latin typeface="Arial MT"/>
                <a:cs typeface="Arial MT"/>
              </a:rPr>
              <a:t>Tourism</a:t>
            </a:r>
            <a:r>
              <a:rPr lang="en-US" sz="1200" b="0" spc="-10" dirty="0">
                <a:latin typeface="Arial MT"/>
                <a:cs typeface="Arial MT"/>
              </a:rPr>
              <a:t> </a:t>
            </a:r>
            <a:r>
              <a:rPr lang="en-US" sz="1200" b="0" dirty="0">
                <a:latin typeface="Arial MT"/>
                <a:cs typeface="Arial MT"/>
              </a:rPr>
              <a:t>Bulletin</a:t>
            </a:r>
            <a:r>
              <a:rPr lang="en-US" sz="1200" b="0" spc="-20" dirty="0">
                <a:latin typeface="Arial MT"/>
                <a:cs typeface="Arial MT"/>
              </a:rPr>
              <a:t> </a:t>
            </a:r>
            <a:r>
              <a:rPr lang="en-US" sz="1200" b="0" dirty="0">
                <a:latin typeface="Arial MT"/>
                <a:cs typeface="Arial MT"/>
              </a:rPr>
              <a:t>for</a:t>
            </a:r>
            <a:r>
              <a:rPr lang="en-US" sz="1200" b="0" spc="-10" dirty="0">
                <a:latin typeface="Arial MT"/>
                <a:cs typeface="Arial MT"/>
              </a:rPr>
              <a:t> </a:t>
            </a:r>
            <a:r>
              <a:rPr lang="en-US" sz="1200" b="0" dirty="0">
                <a:latin typeface="Arial MT"/>
                <a:cs typeface="Arial MT"/>
              </a:rPr>
              <a:t>the</a:t>
            </a:r>
            <a:r>
              <a:rPr lang="en-US" sz="1200" b="0" spc="-15" dirty="0">
                <a:latin typeface="Arial MT"/>
                <a:cs typeface="Arial MT"/>
              </a:rPr>
              <a:t> </a:t>
            </a:r>
            <a:r>
              <a:rPr lang="en-US" sz="1200" b="0" dirty="0">
                <a:latin typeface="Arial MT"/>
                <a:cs typeface="Arial MT"/>
              </a:rPr>
              <a:t>first quarter</a:t>
            </a:r>
            <a:r>
              <a:rPr lang="en-US" sz="1200" b="0" spc="-15" dirty="0">
                <a:latin typeface="Arial MT"/>
                <a:cs typeface="Arial MT"/>
              </a:rPr>
              <a:t> </a:t>
            </a:r>
            <a:r>
              <a:rPr lang="en-US" sz="1200" b="0" dirty="0">
                <a:latin typeface="Arial MT"/>
                <a:cs typeface="Arial MT"/>
              </a:rPr>
              <a:t>of</a:t>
            </a:r>
            <a:r>
              <a:rPr lang="en-US" sz="1200" b="0" spc="-5" dirty="0">
                <a:latin typeface="Arial MT"/>
                <a:cs typeface="Arial MT"/>
              </a:rPr>
              <a:t> </a:t>
            </a:r>
            <a:r>
              <a:rPr lang="en-US" sz="1200" b="0" dirty="0">
                <a:latin typeface="Arial MT"/>
                <a:cs typeface="Arial MT"/>
              </a:rPr>
              <a:t>2026 provides</a:t>
            </a:r>
            <a:r>
              <a:rPr lang="en-US" sz="1200" b="0" spc="-20" dirty="0">
                <a:latin typeface="Arial MT"/>
                <a:cs typeface="Arial MT"/>
              </a:rPr>
              <a:t> </a:t>
            </a:r>
            <a:r>
              <a:rPr lang="en-US" sz="1200" b="0" dirty="0">
                <a:latin typeface="Arial MT"/>
                <a:cs typeface="Arial MT"/>
              </a:rPr>
              <a:t>an overview</a:t>
            </a:r>
            <a:r>
              <a:rPr lang="en-US" sz="1200" b="0" spc="-20" dirty="0">
                <a:latin typeface="Arial MT"/>
                <a:cs typeface="Arial MT"/>
              </a:rPr>
              <a:t> </a:t>
            </a:r>
            <a:r>
              <a:rPr lang="en-US" sz="1200" b="0" dirty="0">
                <a:latin typeface="Arial MT"/>
                <a:cs typeface="Arial MT"/>
              </a:rPr>
              <a:t>of</a:t>
            </a:r>
            <a:r>
              <a:rPr lang="en-US" sz="1200" b="0" spc="5" dirty="0">
                <a:latin typeface="Arial MT"/>
                <a:cs typeface="Arial MT"/>
              </a:rPr>
              <a:t> </a:t>
            </a:r>
            <a:r>
              <a:rPr lang="en-US" sz="1200" b="0" dirty="0">
                <a:latin typeface="Arial MT"/>
                <a:cs typeface="Arial MT"/>
              </a:rPr>
              <a:t>the</a:t>
            </a:r>
            <a:r>
              <a:rPr lang="en-US" sz="1200" b="0" spc="-15" dirty="0">
                <a:latin typeface="Arial MT"/>
                <a:cs typeface="Arial MT"/>
              </a:rPr>
              <a:t> </a:t>
            </a:r>
            <a:r>
              <a:rPr lang="en-US" sz="1200" b="0" dirty="0">
                <a:latin typeface="Arial MT"/>
                <a:cs typeface="Arial MT"/>
              </a:rPr>
              <a:t>number</a:t>
            </a:r>
            <a:r>
              <a:rPr lang="en-US" sz="1200" b="0" spc="-15" dirty="0">
                <a:latin typeface="Arial MT"/>
                <a:cs typeface="Arial MT"/>
              </a:rPr>
              <a:t> </a:t>
            </a:r>
            <a:r>
              <a:rPr lang="en-US" sz="1200" b="0" spc="-25" dirty="0">
                <a:latin typeface="Arial MT"/>
                <a:cs typeface="Arial MT"/>
              </a:rPr>
              <a:t>of </a:t>
            </a:r>
            <a:r>
              <a:rPr lang="en-US" sz="1200" b="0" dirty="0">
                <a:latin typeface="Arial MT"/>
                <a:cs typeface="Arial MT"/>
              </a:rPr>
              <a:t>visitors,</a:t>
            </a:r>
            <a:r>
              <a:rPr lang="en-US" sz="1200" b="0" spc="-30" dirty="0">
                <a:latin typeface="Arial MT"/>
                <a:cs typeface="Arial MT"/>
              </a:rPr>
              <a:t> </a:t>
            </a:r>
            <a:r>
              <a:rPr lang="en-US" sz="1200" b="0" dirty="0">
                <a:latin typeface="Arial MT"/>
                <a:cs typeface="Arial MT"/>
              </a:rPr>
              <a:t>tourist</a:t>
            </a:r>
            <a:r>
              <a:rPr lang="en-US" sz="1200" b="0" spc="-25" dirty="0">
                <a:latin typeface="Arial MT"/>
                <a:cs typeface="Arial MT"/>
              </a:rPr>
              <a:t> </a:t>
            </a:r>
            <a:r>
              <a:rPr lang="en-US" sz="1200" b="0" dirty="0">
                <a:latin typeface="Arial MT"/>
                <a:cs typeface="Arial MT"/>
              </a:rPr>
              <a:t>arrivals,</a:t>
            </a:r>
            <a:r>
              <a:rPr lang="en-US" sz="1200" b="0" spc="-15" dirty="0">
                <a:latin typeface="Arial MT"/>
                <a:cs typeface="Arial MT"/>
              </a:rPr>
              <a:t> </a:t>
            </a:r>
            <a:r>
              <a:rPr lang="en-US" sz="1200" b="0" dirty="0">
                <a:latin typeface="Arial MT"/>
                <a:cs typeface="Arial MT"/>
              </a:rPr>
              <a:t>tourism</a:t>
            </a:r>
            <a:r>
              <a:rPr lang="en-US" sz="1200" b="0" spc="-30" dirty="0">
                <a:latin typeface="Arial MT"/>
                <a:cs typeface="Arial MT"/>
              </a:rPr>
              <a:t> </a:t>
            </a:r>
            <a:r>
              <a:rPr lang="en-US" sz="1200" b="0" dirty="0">
                <a:latin typeface="Arial MT"/>
                <a:cs typeface="Arial MT"/>
              </a:rPr>
              <a:t>expenditure,</a:t>
            </a:r>
            <a:r>
              <a:rPr lang="en-US" sz="1200" b="0" spc="-35" dirty="0">
                <a:latin typeface="Arial MT"/>
                <a:cs typeface="Arial MT"/>
              </a:rPr>
              <a:t> </a:t>
            </a:r>
            <a:r>
              <a:rPr lang="en-US" sz="1200" b="0" dirty="0">
                <a:latin typeface="Arial MT"/>
                <a:cs typeface="Arial MT"/>
              </a:rPr>
              <a:t>and</a:t>
            </a:r>
            <a:r>
              <a:rPr lang="en-US" sz="1200" b="0" spc="-25" dirty="0">
                <a:latin typeface="Arial MT"/>
                <a:cs typeface="Arial MT"/>
              </a:rPr>
              <a:t> </a:t>
            </a:r>
            <a:r>
              <a:rPr lang="en-US" sz="1200" b="0" dirty="0">
                <a:latin typeface="Arial MT"/>
                <a:cs typeface="Arial MT"/>
              </a:rPr>
              <a:t>selected</a:t>
            </a:r>
            <a:r>
              <a:rPr lang="en-US" sz="1200" b="0" spc="-35" dirty="0">
                <a:latin typeface="Arial MT"/>
                <a:cs typeface="Arial MT"/>
              </a:rPr>
              <a:t> </a:t>
            </a:r>
            <a:r>
              <a:rPr lang="en-US" sz="1200" b="0" dirty="0">
                <a:latin typeface="Arial MT"/>
                <a:cs typeface="Arial MT"/>
              </a:rPr>
              <a:t>indicators</a:t>
            </a:r>
            <a:r>
              <a:rPr lang="en-US" sz="1200" b="0" spc="-40" dirty="0">
                <a:latin typeface="Arial MT"/>
                <a:cs typeface="Arial MT"/>
              </a:rPr>
              <a:t> </a:t>
            </a:r>
            <a:r>
              <a:rPr lang="en-US" sz="1200" b="0" dirty="0">
                <a:latin typeface="Arial MT"/>
                <a:cs typeface="Arial MT"/>
              </a:rPr>
              <a:t>associated</a:t>
            </a:r>
            <a:r>
              <a:rPr lang="en-US" sz="1200" b="0" spc="-25" dirty="0">
                <a:latin typeface="Arial MT"/>
                <a:cs typeface="Arial MT"/>
              </a:rPr>
              <a:t> </a:t>
            </a:r>
            <a:r>
              <a:rPr lang="en-US" sz="1200" b="0" dirty="0">
                <a:latin typeface="Arial MT"/>
                <a:cs typeface="Arial MT"/>
              </a:rPr>
              <a:t>with</a:t>
            </a:r>
            <a:r>
              <a:rPr lang="en-US" sz="1200" b="0" spc="-25" dirty="0">
                <a:latin typeface="Arial MT"/>
                <a:cs typeface="Arial MT"/>
              </a:rPr>
              <a:t> </a:t>
            </a:r>
            <a:r>
              <a:rPr lang="en-US" sz="1200" b="0" dirty="0">
                <a:latin typeface="Arial MT"/>
                <a:cs typeface="Arial MT"/>
              </a:rPr>
              <a:t>the</a:t>
            </a:r>
            <a:r>
              <a:rPr lang="en-US" sz="1200" b="0" spc="-35" dirty="0">
                <a:latin typeface="Arial MT"/>
                <a:cs typeface="Arial MT"/>
              </a:rPr>
              <a:t> </a:t>
            </a:r>
            <a:r>
              <a:rPr lang="en-US" sz="1200" b="0" spc="-10" dirty="0">
                <a:latin typeface="Arial MT"/>
                <a:cs typeface="Arial MT"/>
              </a:rPr>
              <a:t>domestic </a:t>
            </a:r>
            <a:r>
              <a:rPr lang="en-US" sz="1200" b="0" dirty="0">
                <a:latin typeface="Arial MT"/>
                <a:cs typeface="Arial MT"/>
              </a:rPr>
              <a:t>tourism</a:t>
            </a:r>
            <a:r>
              <a:rPr lang="en-US" sz="1200" b="0" spc="235" dirty="0">
                <a:latin typeface="Arial MT"/>
                <a:cs typeface="Arial MT"/>
              </a:rPr>
              <a:t> </a:t>
            </a:r>
            <a:r>
              <a:rPr lang="en-US" sz="1200" b="0" dirty="0">
                <a:latin typeface="Arial MT"/>
                <a:cs typeface="Arial MT"/>
              </a:rPr>
              <a:t>industry.</a:t>
            </a:r>
            <a:r>
              <a:rPr lang="en-US" sz="1200" b="0" spc="235" dirty="0">
                <a:latin typeface="Arial MT"/>
                <a:cs typeface="Arial MT"/>
              </a:rPr>
              <a:t> </a:t>
            </a:r>
            <a:r>
              <a:rPr lang="en-US" sz="1200" b="0" dirty="0">
                <a:latin typeface="Arial MT"/>
                <a:cs typeface="Arial MT"/>
              </a:rPr>
              <a:t>The</a:t>
            </a:r>
            <a:r>
              <a:rPr lang="en-US" sz="1200" b="0" spc="220" dirty="0">
                <a:latin typeface="Arial MT"/>
                <a:cs typeface="Arial MT"/>
              </a:rPr>
              <a:t> </a:t>
            </a:r>
            <a:r>
              <a:rPr lang="en-US" sz="1200" b="0" dirty="0">
                <a:latin typeface="Arial MT"/>
                <a:cs typeface="Arial MT"/>
              </a:rPr>
              <a:t>statistics</a:t>
            </a:r>
            <a:r>
              <a:rPr lang="en-US" sz="1200" b="0" spc="235" dirty="0">
                <a:latin typeface="Arial MT"/>
                <a:cs typeface="Arial MT"/>
              </a:rPr>
              <a:t> </a:t>
            </a:r>
            <a:r>
              <a:rPr lang="en-US" sz="1200" b="0" dirty="0">
                <a:latin typeface="Arial MT"/>
                <a:cs typeface="Arial MT"/>
              </a:rPr>
              <a:t>presented</a:t>
            </a:r>
            <a:r>
              <a:rPr lang="en-US" sz="1200" b="0" spc="225" dirty="0">
                <a:latin typeface="Arial MT"/>
                <a:cs typeface="Arial MT"/>
              </a:rPr>
              <a:t> </a:t>
            </a:r>
            <a:r>
              <a:rPr lang="en-US" sz="1200" b="0" dirty="0">
                <a:latin typeface="Arial MT"/>
                <a:cs typeface="Arial MT"/>
              </a:rPr>
              <a:t>are</a:t>
            </a:r>
            <a:r>
              <a:rPr lang="en-US" sz="1200" b="0" spc="229" dirty="0">
                <a:latin typeface="Arial MT"/>
                <a:cs typeface="Arial MT"/>
              </a:rPr>
              <a:t> </a:t>
            </a:r>
            <a:r>
              <a:rPr lang="en-US" sz="1200" b="0" dirty="0">
                <a:latin typeface="Arial MT"/>
                <a:cs typeface="Arial MT"/>
              </a:rPr>
              <a:t>based</a:t>
            </a:r>
            <a:r>
              <a:rPr lang="en-US" sz="1200" b="0" spc="235" dirty="0">
                <a:latin typeface="Arial MT"/>
                <a:cs typeface="Arial MT"/>
              </a:rPr>
              <a:t> </a:t>
            </a:r>
            <a:r>
              <a:rPr lang="en-US" sz="1200" b="0" dirty="0">
                <a:latin typeface="Arial MT"/>
                <a:cs typeface="Arial MT"/>
              </a:rPr>
              <a:t>on</a:t>
            </a:r>
            <a:r>
              <a:rPr lang="en-US" sz="1200" b="0" spc="229" dirty="0">
                <a:latin typeface="Arial MT"/>
                <a:cs typeface="Arial MT"/>
              </a:rPr>
              <a:t> </a:t>
            </a:r>
            <a:r>
              <a:rPr lang="en-US" sz="1200" b="0" dirty="0">
                <a:latin typeface="Arial MT"/>
                <a:cs typeface="Arial MT"/>
              </a:rPr>
              <a:t>data</a:t>
            </a:r>
            <a:r>
              <a:rPr lang="en-US" sz="1200" b="0" spc="235" dirty="0">
                <a:latin typeface="Arial MT"/>
                <a:cs typeface="Arial MT"/>
              </a:rPr>
              <a:t> </a:t>
            </a:r>
            <a:r>
              <a:rPr lang="en-US" sz="1200" b="0" dirty="0">
                <a:latin typeface="Arial MT"/>
                <a:cs typeface="Arial MT"/>
              </a:rPr>
              <a:t>collected</a:t>
            </a:r>
            <a:r>
              <a:rPr lang="en-US" sz="1200" b="0" spc="229" dirty="0">
                <a:latin typeface="Arial MT"/>
                <a:cs typeface="Arial MT"/>
              </a:rPr>
              <a:t> </a:t>
            </a:r>
            <a:r>
              <a:rPr lang="en-US" sz="1200" b="0" dirty="0">
                <a:latin typeface="Arial MT"/>
                <a:cs typeface="Arial MT"/>
              </a:rPr>
              <a:t>through</a:t>
            </a:r>
            <a:r>
              <a:rPr lang="en-US" sz="1200" b="0" spc="235" dirty="0">
                <a:latin typeface="Arial MT"/>
                <a:cs typeface="Arial MT"/>
              </a:rPr>
              <a:t> </a:t>
            </a:r>
            <a:r>
              <a:rPr lang="en-US" sz="1200" b="0" dirty="0">
                <a:latin typeface="Arial MT"/>
                <a:cs typeface="Arial MT"/>
              </a:rPr>
              <a:t>the</a:t>
            </a:r>
            <a:r>
              <a:rPr lang="en-US" sz="1200" b="0" spc="225" dirty="0">
                <a:latin typeface="Arial MT"/>
                <a:cs typeface="Arial MT"/>
              </a:rPr>
              <a:t> </a:t>
            </a:r>
            <a:r>
              <a:rPr lang="en-US" sz="1200" b="0" spc="-10" dirty="0">
                <a:latin typeface="Arial MT"/>
                <a:cs typeface="Arial MT"/>
              </a:rPr>
              <a:t>Domestic </a:t>
            </a:r>
            <a:r>
              <a:rPr lang="en-US" sz="1200" b="0" dirty="0">
                <a:latin typeface="Arial MT"/>
                <a:cs typeface="Arial MT"/>
              </a:rPr>
              <a:t>Tourism</a:t>
            </a:r>
            <a:r>
              <a:rPr lang="en-US" sz="1200" b="0" spc="-20" dirty="0">
                <a:latin typeface="Arial MT"/>
                <a:cs typeface="Arial MT"/>
              </a:rPr>
              <a:t> </a:t>
            </a:r>
            <a:r>
              <a:rPr lang="en-US" sz="1200" b="0" dirty="0">
                <a:latin typeface="Arial MT"/>
                <a:cs typeface="Arial MT"/>
              </a:rPr>
              <a:t>Survey</a:t>
            </a:r>
            <a:r>
              <a:rPr lang="en-US" sz="1200" b="0" spc="-35" dirty="0">
                <a:latin typeface="Arial MT"/>
                <a:cs typeface="Arial MT"/>
              </a:rPr>
              <a:t> </a:t>
            </a:r>
            <a:r>
              <a:rPr lang="en-US" sz="1200" b="0" dirty="0">
                <a:latin typeface="Arial MT"/>
                <a:cs typeface="Arial MT"/>
              </a:rPr>
              <a:t>conducted</a:t>
            </a:r>
            <a:r>
              <a:rPr lang="en-US" sz="1200" b="0" spc="-35" dirty="0">
                <a:latin typeface="Arial MT"/>
                <a:cs typeface="Arial MT"/>
              </a:rPr>
              <a:t> </a:t>
            </a:r>
            <a:r>
              <a:rPr lang="en-US" sz="1200" b="0" dirty="0">
                <a:latin typeface="Arial MT"/>
                <a:cs typeface="Arial MT"/>
              </a:rPr>
              <a:t>during</a:t>
            </a:r>
            <a:r>
              <a:rPr lang="en-US" sz="1200" b="0" spc="-30" dirty="0">
                <a:latin typeface="Arial MT"/>
                <a:cs typeface="Arial MT"/>
              </a:rPr>
              <a:t> </a:t>
            </a:r>
            <a:r>
              <a:rPr lang="en-US" sz="1200" b="0" dirty="0">
                <a:latin typeface="Arial MT"/>
                <a:cs typeface="Arial MT"/>
              </a:rPr>
              <a:t>the</a:t>
            </a:r>
            <a:r>
              <a:rPr lang="en-US" sz="1200" b="0" spc="-35" dirty="0">
                <a:latin typeface="Arial MT"/>
                <a:cs typeface="Arial MT"/>
              </a:rPr>
              <a:t> </a:t>
            </a:r>
            <a:r>
              <a:rPr lang="en-US" sz="1200" b="0" dirty="0">
                <a:latin typeface="Arial MT"/>
                <a:cs typeface="Arial MT"/>
              </a:rPr>
              <a:t>year</a:t>
            </a:r>
            <a:r>
              <a:rPr lang="en-US" sz="1200" b="0" spc="-20" dirty="0">
                <a:latin typeface="Arial MT"/>
                <a:cs typeface="Arial MT"/>
              </a:rPr>
              <a:t> 2026</a:t>
            </a:r>
            <a:endParaRPr lang="en-AU" sz="1100" dirty="0">
              <a:latin typeface="Arial MT"/>
              <a:cs typeface="Arial MT"/>
            </a:endParaRPr>
          </a:p>
          <a:p>
            <a:pPr algn="just">
              <a:lnSpc>
                <a:spcPct val="100000"/>
              </a:lnSpc>
              <a:spcBef>
                <a:spcPts val="450"/>
              </a:spcBef>
            </a:pPr>
            <a:endParaRPr lang="en-AU" sz="1200" dirty="0">
              <a:latin typeface="Arial MT"/>
              <a:cs typeface="Arial MT"/>
            </a:endParaRPr>
          </a:p>
        </p:txBody>
      </p:sp>
      <p:graphicFrame>
        <p:nvGraphicFramePr>
          <p:cNvPr id="2" name="Chart 1">
            <a:extLst>
              <a:ext uri="{FF2B5EF4-FFF2-40B4-BE49-F238E27FC236}">
                <a16:creationId xmlns:a16="http://schemas.microsoft.com/office/drawing/2014/main" id="{8C9CCD2F-235B-4B39-984B-6758342BDEDB}"/>
              </a:ext>
            </a:extLst>
          </p:cNvPr>
          <p:cNvGraphicFramePr/>
          <p:nvPr>
            <p:extLst>
              <p:ext uri="{D42A27DB-BD31-4B8C-83A1-F6EECF244321}">
                <p14:modId xmlns:p14="http://schemas.microsoft.com/office/powerpoint/2010/main" val="2000309884"/>
              </p:ext>
            </p:extLst>
          </p:nvPr>
        </p:nvGraphicFramePr>
        <p:xfrm>
          <a:off x="635732" y="7145860"/>
          <a:ext cx="6315075" cy="2609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539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63C4CE4-641D-4582-9FDE-2E9689920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 y="0"/>
            <a:ext cx="7529995" cy="10693400"/>
          </a:xfrm>
          <a:prstGeom prst="rect">
            <a:avLst/>
          </a:prstGeom>
        </p:spPr>
      </p:pic>
      <p:sp>
        <p:nvSpPr>
          <p:cNvPr id="2" name="object 2"/>
          <p:cNvSpPr txBox="1"/>
          <p:nvPr/>
        </p:nvSpPr>
        <p:spPr>
          <a:xfrm>
            <a:off x="516127" y="1146399"/>
            <a:ext cx="6489700" cy="1059521"/>
          </a:xfrm>
          <a:prstGeom prst="rect">
            <a:avLst/>
          </a:prstGeom>
        </p:spPr>
        <p:txBody>
          <a:bodyPr vert="horz" wrap="square" lIns="0" tIns="139065" rIns="0" bIns="0" rtlCol="0">
            <a:spAutoFit/>
          </a:bodyPr>
          <a:lstStyle>
            <a:defPPr>
              <a:defRPr kern="0"/>
            </a:defPPr>
            <a:lvl1pPr marL="12700">
              <a:lnSpc>
                <a:spcPct val="100000"/>
              </a:lnSpc>
              <a:spcBef>
                <a:spcPts val="1095"/>
              </a:spcBef>
              <a:defRPr sz="1400" b="1">
                <a:solidFill>
                  <a:srgbClr val="0070C0"/>
                </a:solidFill>
                <a:latin typeface="Arial"/>
                <a:cs typeface="Arial"/>
              </a:defRPr>
            </a:lvl1pPr>
          </a:lstStyle>
          <a:p>
            <a:r>
              <a:rPr dirty="0"/>
              <a:t>2.0 </a:t>
            </a:r>
            <a:r>
              <a:rPr lang="en-US" dirty="0"/>
              <a:t>PERFORMANCE OF DOMESTIC</a:t>
            </a:r>
            <a:r>
              <a:rPr dirty="0"/>
              <a:t> </a:t>
            </a:r>
            <a:r>
              <a:rPr lang="en-US" dirty="0"/>
              <a:t>TOURIST</a:t>
            </a:r>
          </a:p>
          <a:p>
            <a:pPr algn="just">
              <a:lnSpc>
                <a:spcPct val="136000"/>
              </a:lnSpc>
              <a:spcBef>
                <a:spcPts val="325"/>
              </a:spcBef>
            </a:pPr>
            <a:r>
              <a:rPr sz="1100" b="0" dirty="0">
                <a:solidFill>
                  <a:schemeClr val="tx1"/>
                </a:solidFill>
              </a:rPr>
              <a:t>Number of domestic tourist for the first quarter of 2026 were recorded 27.4 million tourists, reflecting a 8.8 per cent increase compared to 25.2 million tourists recorded in the first quarter of 2025. </a:t>
            </a:r>
            <a:r>
              <a:rPr lang="en-MY" sz="1100" b="0" dirty="0">
                <a:solidFill>
                  <a:schemeClr val="tx1"/>
                </a:solidFill>
              </a:rPr>
              <a:t>Meanwhile</a:t>
            </a:r>
            <a:r>
              <a:rPr sz="1100" b="0" dirty="0">
                <a:solidFill>
                  <a:schemeClr val="tx1"/>
                </a:solidFill>
              </a:rPr>
              <a:t>, domestic tourist increased 0.7 per cent as </a:t>
            </a:r>
            <a:r>
              <a:rPr lang="en-MY" sz="1100" b="0" dirty="0">
                <a:solidFill>
                  <a:schemeClr val="tx1"/>
                </a:solidFill>
              </a:rPr>
              <a:t>against </a:t>
            </a:r>
            <a:r>
              <a:rPr sz="1100" b="0" dirty="0">
                <a:solidFill>
                  <a:schemeClr val="tx1"/>
                </a:solidFill>
              </a:rPr>
              <a:t>to the previous quarter.</a:t>
            </a:r>
          </a:p>
        </p:txBody>
      </p:sp>
      <p:sp>
        <p:nvSpPr>
          <p:cNvPr id="4" name="object 4"/>
          <p:cNvSpPr txBox="1"/>
          <p:nvPr/>
        </p:nvSpPr>
        <p:spPr>
          <a:xfrm>
            <a:off x="516128" y="5510007"/>
            <a:ext cx="6489700" cy="1059521"/>
          </a:xfrm>
          <a:prstGeom prst="rect">
            <a:avLst/>
          </a:prstGeom>
        </p:spPr>
        <p:txBody>
          <a:bodyPr vert="horz" wrap="square" lIns="0" tIns="139065" rIns="0" bIns="0" rtlCol="0">
            <a:spAutoFit/>
          </a:bodyPr>
          <a:lstStyle/>
          <a:p>
            <a:pPr marL="12700">
              <a:lnSpc>
                <a:spcPct val="100000"/>
              </a:lnSpc>
              <a:spcBef>
                <a:spcPts val="1095"/>
              </a:spcBef>
            </a:pPr>
            <a:r>
              <a:rPr sz="1400" b="1" dirty="0">
                <a:solidFill>
                  <a:srgbClr val="0070C0"/>
                </a:solidFill>
                <a:latin typeface="Arial"/>
                <a:cs typeface="Arial"/>
              </a:rPr>
              <a:t>3.0</a:t>
            </a:r>
            <a:r>
              <a:rPr sz="1400" b="1" spc="-35" dirty="0">
                <a:solidFill>
                  <a:srgbClr val="0070C0"/>
                </a:solidFill>
                <a:latin typeface="Arial"/>
                <a:cs typeface="Arial"/>
              </a:rPr>
              <a:t> </a:t>
            </a:r>
            <a:r>
              <a:rPr lang="en-AU" sz="1400" b="1" spc="-10" dirty="0">
                <a:solidFill>
                  <a:srgbClr val="0070C0"/>
                </a:solidFill>
                <a:latin typeface="Arial"/>
                <a:cs typeface="Arial"/>
              </a:rPr>
              <a:t>EXPENDITURE OF </a:t>
            </a:r>
            <a:r>
              <a:rPr lang="en-AU" sz="1400" b="1" dirty="0">
                <a:solidFill>
                  <a:srgbClr val="0070C0"/>
                </a:solidFill>
                <a:latin typeface="Arial"/>
                <a:cs typeface="Arial"/>
              </a:rPr>
              <a:t>DOMESTIC</a:t>
            </a:r>
            <a:r>
              <a:rPr lang="en-AU" sz="1400" b="1" spc="-45" dirty="0">
                <a:solidFill>
                  <a:srgbClr val="0070C0"/>
                </a:solidFill>
                <a:latin typeface="Arial"/>
                <a:cs typeface="Arial"/>
              </a:rPr>
              <a:t> </a:t>
            </a:r>
            <a:r>
              <a:rPr lang="en-AU" sz="1400" b="1" spc="-10" dirty="0">
                <a:solidFill>
                  <a:srgbClr val="0070C0"/>
                </a:solidFill>
                <a:latin typeface="Arial"/>
                <a:cs typeface="Arial"/>
              </a:rPr>
              <a:t>TOURISM</a:t>
            </a:r>
            <a:endParaRPr lang="en-AU" sz="1400" dirty="0">
              <a:solidFill>
                <a:srgbClr val="0070C0"/>
              </a:solidFill>
              <a:latin typeface="Arial"/>
              <a:cs typeface="Arial"/>
            </a:endParaRPr>
          </a:p>
          <a:p>
            <a:pPr marL="12700" marR="5080" algn="just">
              <a:lnSpc>
                <a:spcPct val="136100"/>
              </a:lnSpc>
              <a:spcBef>
                <a:spcPts val="330"/>
              </a:spcBef>
            </a:pPr>
            <a:r>
              <a:rPr sz="1100" dirty="0">
                <a:latin typeface="Arial MT"/>
                <a:cs typeface="Arial MT"/>
              </a:rPr>
              <a:t>Domestic tourism</a:t>
            </a:r>
            <a:r>
              <a:rPr sz="1100" spc="10" dirty="0">
                <a:latin typeface="Arial MT"/>
                <a:cs typeface="Arial MT"/>
              </a:rPr>
              <a:t> </a:t>
            </a:r>
            <a:r>
              <a:rPr sz="1100" dirty="0">
                <a:latin typeface="Arial MT"/>
                <a:cs typeface="Arial MT"/>
              </a:rPr>
              <a:t>expenditure</a:t>
            </a:r>
            <a:r>
              <a:rPr sz="1100" spc="5" dirty="0">
                <a:latin typeface="Arial MT"/>
                <a:cs typeface="Arial MT"/>
              </a:rPr>
              <a:t> </a:t>
            </a:r>
            <a:r>
              <a:rPr sz="1100" dirty="0">
                <a:latin typeface="Arial MT"/>
                <a:cs typeface="Arial MT"/>
              </a:rPr>
              <a:t>in</a:t>
            </a:r>
            <a:r>
              <a:rPr sz="1100" spc="5" dirty="0">
                <a:latin typeface="Arial MT"/>
                <a:cs typeface="Arial MT"/>
              </a:rPr>
              <a:t> </a:t>
            </a:r>
            <a:r>
              <a:rPr sz="1100" dirty="0">
                <a:latin typeface="Arial MT"/>
                <a:cs typeface="Arial MT"/>
              </a:rPr>
              <a:t>the</a:t>
            </a:r>
            <a:r>
              <a:rPr sz="1100" spc="5" dirty="0">
                <a:latin typeface="Arial MT"/>
                <a:cs typeface="Arial MT"/>
              </a:rPr>
              <a:t> </a:t>
            </a:r>
            <a:r>
              <a:rPr sz="1100" dirty="0">
                <a:latin typeface="Arial MT"/>
                <a:cs typeface="Arial MT"/>
              </a:rPr>
              <a:t>first</a:t>
            </a:r>
            <a:r>
              <a:rPr sz="1100" spc="5" dirty="0">
                <a:latin typeface="Arial MT"/>
                <a:cs typeface="Arial MT"/>
              </a:rPr>
              <a:t> </a:t>
            </a:r>
            <a:r>
              <a:rPr sz="1100" dirty="0">
                <a:latin typeface="Arial MT"/>
                <a:cs typeface="Arial MT"/>
              </a:rPr>
              <a:t>quarter</a:t>
            </a:r>
            <a:r>
              <a:rPr sz="1100" spc="10" dirty="0">
                <a:latin typeface="Arial MT"/>
                <a:cs typeface="Arial MT"/>
              </a:rPr>
              <a:t> </a:t>
            </a:r>
            <a:r>
              <a:rPr sz="1100" dirty="0">
                <a:latin typeface="Arial MT"/>
                <a:cs typeface="Arial MT"/>
              </a:rPr>
              <a:t>of</a:t>
            </a:r>
            <a:r>
              <a:rPr sz="1100" spc="5" dirty="0">
                <a:latin typeface="Arial MT"/>
                <a:cs typeface="Arial MT"/>
              </a:rPr>
              <a:t> </a:t>
            </a:r>
            <a:r>
              <a:rPr sz="1100" dirty="0">
                <a:latin typeface="Arial MT"/>
                <a:cs typeface="Arial MT"/>
              </a:rPr>
              <a:t>2026</a:t>
            </a:r>
            <a:r>
              <a:rPr sz="1100" spc="20" dirty="0">
                <a:latin typeface="Arial MT"/>
                <a:cs typeface="Arial MT"/>
              </a:rPr>
              <a:t> </a:t>
            </a:r>
            <a:r>
              <a:rPr sz="1100" dirty="0">
                <a:latin typeface="Arial MT"/>
                <a:cs typeface="Arial MT"/>
              </a:rPr>
              <a:t>recorded</a:t>
            </a:r>
            <a:r>
              <a:rPr sz="1100" spc="55" dirty="0">
                <a:latin typeface="Arial MT"/>
                <a:cs typeface="Arial MT"/>
              </a:rPr>
              <a:t> </a:t>
            </a:r>
            <a:r>
              <a:rPr sz="1100" b="1" dirty="0">
                <a:latin typeface="Arial"/>
                <a:cs typeface="Arial"/>
              </a:rPr>
              <a:t>RM34.0</a:t>
            </a:r>
            <a:r>
              <a:rPr sz="1100" b="1" spc="130" dirty="0">
                <a:latin typeface="Arial"/>
                <a:cs typeface="Arial"/>
              </a:rPr>
              <a:t> </a:t>
            </a:r>
            <a:r>
              <a:rPr sz="1100" b="1" dirty="0">
                <a:latin typeface="Arial"/>
                <a:cs typeface="Arial"/>
              </a:rPr>
              <a:t>billion,</a:t>
            </a:r>
            <a:r>
              <a:rPr sz="1100" b="1" spc="145" dirty="0">
                <a:latin typeface="Arial"/>
                <a:cs typeface="Arial"/>
              </a:rPr>
              <a:t> </a:t>
            </a:r>
            <a:r>
              <a:rPr sz="1100" dirty="0">
                <a:latin typeface="Arial MT"/>
                <a:cs typeface="Arial MT"/>
              </a:rPr>
              <a:t>an</a:t>
            </a:r>
            <a:r>
              <a:rPr sz="1100" spc="15" dirty="0">
                <a:latin typeface="Arial MT"/>
                <a:cs typeface="Arial MT"/>
              </a:rPr>
              <a:t> </a:t>
            </a:r>
            <a:r>
              <a:rPr sz="1100" spc="-10" dirty="0">
                <a:latin typeface="Arial MT"/>
                <a:cs typeface="Arial MT"/>
              </a:rPr>
              <a:t>increase </a:t>
            </a:r>
            <a:r>
              <a:rPr sz="1100" dirty="0">
                <a:latin typeface="Arial MT"/>
                <a:cs typeface="Arial MT"/>
              </a:rPr>
              <a:t>of</a:t>
            </a:r>
            <a:r>
              <a:rPr sz="1100" spc="385" dirty="0">
                <a:latin typeface="Arial MT"/>
                <a:cs typeface="Arial MT"/>
              </a:rPr>
              <a:t> </a:t>
            </a:r>
            <a:r>
              <a:rPr lang="en-US" sz="1100" spc="385" dirty="0">
                <a:latin typeface="Arial MT"/>
                <a:cs typeface="Arial MT"/>
              </a:rPr>
              <a:t>    </a:t>
            </a:r>
            <a:r>
              <a:rPr sz="1100" b="1" dirty="0">
                <a:latin typeface="Arial"/>
                <a:cs typeface="Arial"/>
              </a:rPr>
              <a:t>15.8</a:t>
            </a:r>
            <a:r>
              <a:rPr lang="en-US" sz="1100" b="1" spc="90" dirty="0">
                <a:latin typeface="Arial"/>
                <a:cs typeface="Arial"/>
              </a:rPr>
              <a:t> </a:t>
            </a:r>
            <a:r>
              <a:rPr sz="1100" b="1" dirty="0">
                <a:latin typeface="Arial"/>
                <a:cs typeface="Arial"/>
              </a:rPr>
              <a:t>per</a:t>
            </a:r>
            <a:r>
              <a:rPr lang="en-US" sz="1100" b="1" spc="85" dirty="0">
                <a:latin typeface="Arial"/>
                <a:cs typeface="Arial"/>
              </a:rPr>
              <a:t> </a:t>
            </a:r>
            <a:r>
              <a:rPr sz="1100" b="1" dirty="0">
                <a:latin typeface="Arial"/>
                <a:cs typeface="Arial"/>
              </a:rPr>
              <a:t>cent</a:t>
            </a:r>
            <a:r>
              <a:rPr sz="1100" b="1" spc="90" dirty="0">
                <a:latin typeface="Arial"/>
                <a:cs typeface="Arial"/>
              </a:rPr>
              <a:t>  </a:t>
            </a:r>
            <a:r>
              <a:rPr sz="1100" dirty="0">
                <a:latin typeface="Arial MT"/>
                <a:cs typeface="Arial MT"/>
              </a:rPr>
              <a:t>compared</a:t>
            </a:r>
            <a:r>
              <a:rPr sz="1100" spc="375" dirty="0">
                <a:latin typeface="Arial MT"/>
                <a:cs typeface="Arial MT"/>
              </a:rPr>
              <a:t> </a:t>
            </a:r>
            <a:r>
              <a:rPr sz="1100" dirty="0">
                <a:latin typeface="Arial MT"/>
                <a:cs typeface="Arial MT"/>
              </a:rPr>
              <a:t>to</a:t>
            </a:r>
            <a:r>
              <a:rPr sz="1100" spc="370" dirty="0">
                <a:latin typeface="Arial MT"/>
                <a:cs typeface="Arial MT"/>
              </a:rPr>
              <a:t> </a:t>
            </a:r>
            <a:r>
              <a:rPr sz="1100" dirty="0">
                <a:latin typeface="Arial MT"/>
                <a:cs typeface="Arial MT"/>
              </a:rPr>
              <a:t>the</a:t>
            </a:r>
            <a:r>
              <a:rPr sz="1100" spc="370" dirty="0">
                <a:latin typeface="Arial MT"/>
                <a:cs typeface="Arial MT"/>
              </a:rPr>
              <a:t> </a:t>
            </a:r>
            <a:r>
              <a:rPr sz="1100" dirty="0">
                <a:latin typeface="Arial MT"/>
                <a:cs typeface="Arial MT"/>
              </a:rPr>
              <a:t>same</a:t>
            </a:r>
            <a:r>
              <a:rPr sz="1100" spc="375" dirty="0">
                <a:latin typeface="Arial MT"/>
                <a:cs typeface="Arial MT"/>
              </a:rPr>
              <a:t> </a:t>
            </a:r>
            <a:r>
              <a:rPr sz="1100" dirty="0">
                <a:latin typeface="Arial MT"/>
                <a:cs typeface="Arial MT"/>
              </a:rPr>
              <a:t>quarter</a:t>
            </a:r>
            <a:r>
              <a:rPr sz="1100" spc="360" dirty="0">
                <a:latin typeface="Arial MT"/>
                <a:cs typeface="Arial MT"/>
              </a:rPr>
              <a:t> </a:t>
            </a:r>
            <a:r>
              <a:rPr sz="1100" dirty="0">
                <a:latin typeface="Arial MT"/>
                <a:cs typeface="Arial MT"/>
              </a:rPr>
              <a:t>of</a:t>
            </a:r>
            <a:r>
              <a:rPr sz="1100" spc="380" dirty="0">
                <a:latin typeface="Arial MT"/>
                <a:cs typeface="Arial MT"/>
              </a:rPr>
              <a:t> </a:t>
            </a:r>
            <a:r>
              <a:rPr sz="1100" dirty="0">
                <a:latin typeface="Arial MT"/>
                <a:cs typeface="Arial MT"/>
              </a:rPr>
              <a:t>the</a:t>
            </a:r>
            <a:r>
              <a:rPr sz="1100" spc="370" dirty="0">
                <a:latin typeface="Arial MT"/>
                <a:cs typeface="Arial MT"/>
              </a:rPr>
              <a:t> </a:t>
            </a:r>
            <a:r>
              <a:rPr sz="1100" dirty="0">
                <a:latin typeface="Arial MT"/>
                <a:cs typeface="Arial MT"/>
              </a:rPr>
              <a:t>previous</a:t>
            </a:r>
            <a:r>
              <a:rPr sz="1100" spc="380" dirty="0">
                <a:latin typeface="Arial MT"/>
                <a:cs typeface="Arial MT"/>
              </a:rPr>
              <a:t> </a:t>
            </a:r>
            <a:r>
              <a:rPr sz="1100" dirty="0">
                <a:latin typeface="Arial MT"/>
                <a:cs typeface="Arial MT"/>
              </a:rPr>
              <a:t>year</a:t>
            </a:r>
            <a:r>
              <a:rPr sz="1100" spc="360" dirty="0">
                <a:latin typeface="Arial MT"/>
                <a:cs typeface="Arial MT"/>
              </a:rPr>
              <a:t> </a:t>
            </a:r>
            <a:r>
              <a:rPr sz="1100" dirty="0">
                <a:latin typeface="Arial MT"/>
                <a:cs typeface="Arial MT"/>
              </a:rPr>
              <a:t>(RM29.4</a:t>
            </a:r>
            <a:r>
              <a:rPr sz="1100" spc="370" dirty="0">
                <a:latin typeface="Arial MT"/>
                <a:cs typeface="Arial MT"/>
              </a:rPr>
              <a:t> </a:t>
            </a:r>
            <a:r>
              <a:rPr sz="1100" spc="-10" dirty="0">
                <a:latin typeface="Arial MT"/>
                <a:cs typeface="Arial MT"/>
              </a:rPr>
              <a:t>billion). </a:t>
            </a:r>
            <a:r>
              <a:rPr sz="1100" dirty="0">
                <a:latin typeface="Arial MT"/>
                <a:cs typeface="Arial MT"/>
              </a:rPr>
              <a:t>Meanwhile,</a:t>
            </a:r>
            <a:r>
              <a:rPr sz="1100" spc="114" dirty="0">
                <a:latin typeface="Arial MT"/>
                <a:cs typeface="Arial MT"/>
              </a:rPr>
              <a:t> </a:t>
            </a:r>
            <a:r>
              <a:rPr sz="1100" dirty="0">
                <a:latin typeface="Arial MT"/>
                <a:cs typeface="Arial MT"/>
              </a:rPr>
              <a:t>domestic</a:t>
            </a:r>
            <a:r>
              <a:rPr sz="1100" spc="105" dirty="0">
                <a:latin typeface="Arial MT"/>
                <a:cs typeface="Arial MT"/>
              </a:rPr>
              <a:t> </a:t>
            </a:r>
            <a:r>
              <a:rPr sz="1100" dirty="0">
                <a:latin typeface="Arial MT"/>
                <a:cs typeface="Arial MT"/>
              </a:rPr>
              <a:t>tourism</a:t>
            </a:r>
            <a:r>
              <a:rPr sz="1100" spc="114" dirty="0">
                <a:latin typeface="Arial MT"/>
                <a:cs typeface="Arial MT"/>
              </a:rPr>
              <a:t> </a:t>
            </a:r>
            <a:r>
              <a:rPr sz="1100" dirty="0">
                <a:latin typeface="Arial MT"/>
                <a:cs typeface="Arial MT"/>
              </a:rPr>
              <a:t>expenditure</a:t>
            </a:r>
            <a:r>
              <a:rPr sz="1100" spc="105" dirty="0">
                <a:latin typeface="Arial MT"/>
                <a:cs typeface="Arial MT"/>
              </a:rPr>
              <a:t> </a:t>
            </a:r>
            <a:r>
              <a:rPr sz="1100" dirty="0">
                <a:latin typeface="Arial MT"/>
                <a:cs typeface="Arial MT"/>
              </a:rPr>
              <a:t>increased</a:t>
            </a:r>
            <a:r>
              <a:rPr sz="1100" spc="110" dirty="0">
                <a:latin typeface="Arial MT"/>
                <a:cs typeface="Arial MT"/>
              </a:rPr>
              <a:t> </a:t>
            </a:r>
            <a:r>
              <a:rPr sz="1100" dirty="0">
                <a:latin typeface="Arial MT"/>
                <a:cs typeface="Arial MT"/>
              </a:rPr>
              <a:t>4.5</a:t>
            </a:r>
            <a:r>
              <a:rPr sz="1100" spc="114" dirty="0">
                <a:latin typeface="Arial MT"/>
                <a:cs typeface="Arial MT"/>
              </a:rPr>
              <a:t> </a:t>
            </a:r>
            <a:r>
              <a:rPr sz="1100" dirty="0">
                <a:latin typeface="Arial MT"/>
                <a:cs typeface="Arial MT"/>
              </a:rPr>
              <a:t>per</a:t>
            </a:r>
            <a:r>
              <a:rPr sz="1100" spc="100" dirty="0">
                <a:latin typeface="Arial MT"/>
                <a:cs typeface="Arial MT"/>
              </a:rPr>
              <a:t> </a:t>
            </a:r>
            <a:r>
              <a:rPr sz="1100" dirty="0">
                <a:latin typeface="Arial MT"/>
                <a:cs typeface="Arial MT"/>
              </a:rPr>
              <a:t>cent</a:t>
            </a:r>
            <a:r>
              <a:rPr lang="en-MY" sz="1100" spc="105" dirty="0">
                <a:latin typeface="Arial MT"/>
                <a:cs typeface="Arial MT"/>
              </a:rPr>
              <a:t>, </a:t>
            </a:r>
            <a:r>
              <a:rPr sz="1100" dirty="0">
                <a:latin typeface="Arial MT"/>
                <a:cs typeface="Arial MT"/>
              </a:rPr>
              <a:t>compared</a:t>
            </a:r>
            <a:r>
              <a:rPr sz="1100" spc="110" dirty="0">
                <a:latin typeface="Arial MT"/>
                <a:cs typeface="Arial MT"/>
              </a:rPr>
              <a:t> </a:t>
            </a:r>
            <a:r>
              <a:rPr sz="1100" dirty="0">
                <a:latin typeface="Arial MT"/>
                <a:cs typeface="Arial MT"/>
              </a:rPr>
              <a:t>to</a:t>
            </a:r>
            <a:r>
              <a:rPr sz="1100" spc="114" dirty="0">
                <a:latin typeface="Arial MT"/>
                <a:cs typeface="Arial MT"/>
              </a:rPr>
              <a:t> </a:t>
            </a:r>
            <a:r>
              <a:rPr sz="1100" dirty="0">
                <a:latin typeface="Arial MT"/>
                <a:cs typeface="Arial MT"/>
              </a:rPr>
              <a:t>the</a:t>
            </a:r>
            <a:r>
              <a:rPr sz="1100" spc="100" dirty="0">
                <a:latin typeface="Arial MT"/>
                <a:cs typeface="Arial MT"/>
              </a:rPr>
              <a:t> </a:t>
            </a:r>
            <a:r>
              <a:rPr sz="1100" spc="-10" dirty="0">
                <a:latin typeface="Arial MT"/>
                <a:cs typeface="Arial MT"/>
              </a:rPr>
              <a:t>fourth </a:t>
            </a:r>
            <a:r>
              <a:rPr sz="1100" dirty="0">
                <a:latin typeface="Arial MT"/>
                <a:cs typeface="Arial MT"/>
              </a:rPr>
              <a:t>quarter</a:t>
            </a:r>
            <a:r>
              <a:rPr sz="1100" spc="-25" dirty="0">
                <a:latin typeface="Arial MT"/>
                <a:cs typeface="Arial MT"/>
              </a:rPr>
              <a:t> </a:t>
            </a:r>
            <a:r>
              <a:rPr sz="1100" dirty="0">
                <a:latin typeface="Arial MT"/>
                <a:cs typeface="Arial MT"/>
              </a:rPr>
              <a:t>of</a:t>
            </a:r>
            <a:r>
              <a:rPr sz="1100" spc="-20" dirty="0">
                <a:latin typeface="Arial MT"/>
                <a:cs typeface="Arial MT"/>
              </a:rPr>
              <a:t> 2025.</a:t>
            </a:r>
            <a:endParaRPr sz="1100" dirty="0">
              <a:latin typeface="Arial MT"/>
              <a:cs typeface="Arial MT"/>
            </a:endParaRPr>
          </a:p>
        </p:txBody>
      </p:sp>
      <p:grpSp>
        <p:nvGrpSpPr>
          <p:cNvPr id="11" name="Group 10">
            <a:extLst>
              <a:ext uri="{FF2B5EF4-FFF2-40B4-BE49-F238E27FC236}">
                <a16:creationId xmlns:a16="http://schemas.microsoft.com/office/drawing/2014/main" id="{E8A4617D-A132-4535-AFAA-69A79D9D7C5A}"/>
              </a:ext>
            </a:extLst>
          </p:cNvPr>
          <p:cNvGrpSpPr/>
          <p:nvPr/>
        </p:nvGrpSpPr>
        <p:grpSpPr>
          <a:xfrm>
            <a:off x="4566650" y="2359512"/>
            <a:ext cx="2660400" cy="3193200"/>
            <a:chOff x="4277739" y="2414917"/>
            <a:chExt cx="2766823" cy="2743200"/>
          </a:xfrm>
        </p:grpSpPr>
        <p:pic>
          <p:nvPicPr>
            <p:cNvPr id="6" name="Picture 5">
              <a:extLst>
                <a:ext uri="{FF2B5EF4-FFF2-40B4-BE49-F238E27FC236}">
                  <a16:creationId xmlns:a16="http://schemas.microsoft.com/office/drawing/2014/main" id="{21341C1C-E59A-42A1-9DE2-700683A4CACE}"/>
                </a:ext>
              </a:extLst>
            </p:cNvPr>
            <p:cNvPicPr>
              <a:picLocks noChangeAspect="1"/>
            </p:cNvPicPr>
            <p:nvPr/>
          </p:nvPicPr>
          <p:blipFill rotWithShape="1">
            <a:blip r:embed="rId3">
              <a:extLst>
                <a:ext uri="{28A0092B-C50C-407E-A947-70E740481C1C}">
                  <a14:useLocalDpi xmlns:a14="http://schemas.microsoft.com/office/drawing/2010/main" val="0"/>
                </a:ext>
              </a:extLst>
            </a:blip>
            <a:srcRect l="56424" t="66389" r="4702" b="7958"/>
            <a:stretch/>
          </p:blipFill>
          <p:spPr>
            <a:xfrm>
              <a:off x="4277739" y="2414917"/>
              <a:ext cx="2766823" cy="2743200"/>
            </a:xfrm>
            <a:prstGeom prst="rect">
              <a:avLst/>
            </a:prstGeom>
          </p:spPr>
        </p:pic>
        <p:sp>
          <p:nvSpPr>
            <p:cNvPr id="9" name="Rectangle 8">
              <a:extLst>
                <a:ext uri="{FF2B5EF4-FFF2-40B4-BE49-F238E27FC236}">
                  <a16:creationId xmlns:a16="http://schemas.microsoft.com/office/drawing/2014/main" id="{848A1AAE-C22B-416D-B7AB-E4D9B4F73980}"/>
                </a:ext>
              </a:extLst>
            </p:cNvPr>
            <p:cNvSpPr/>
            <p:nvPr/>
          </p:nvSpPr>
          <p:spPr>
            <a:xfrm>
              <a:off x="5530850" y="3144291"/>
              <a:ext cx="1066799" cy="449809"/>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D280431B-43AA-4319-9EA3-15B2461B7382}"/>
                </a:ext>
              </a:extLst>
            </p:cNvPr>
            <p:cNvSpPr/>
            <p:nvPr/>
          </p:nvSpPr>
          <p:spPr>
            <a:xfrm>
              <a:off x="5378449" y="3975100"/>
              <a:ext cx="704902" cy="292183"/>
            </a:xfrm>
            <a:prstGeom prst="rect">
              <a:avLst/>
            </a:prstGeom>
            <a:solidFill>
              <a:srgbClr val="F5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7" name="TextBox 6">
            <a:extLst>
              <a:ext uri="{FF2B5EF4-FFF2-40B4-BE49-F238E27FC236}">
                <a16:creationId xmlns:a16="http://schemas.microsoft.com/office/drawing/2014/main" id="{CC48A08C-662C-44BC-8F9B-03FA035D8ED5}"/>
              </a:ext>
            </a:extLst>
          </p:cNvPr>
          <p:cNvSpPr txBox="1"/>
          <p:nvPr/>
        </p:nvSpPr>
        <p:spPr>
          <a:xfrm>
            <a:off x="5589646" y="3121278"/>
            <a:ext cx="1143001" cy="630942"/>
          </a:xfrm>
          <a:prstGeom prst="rect">
            <a:avLst/>
          </a:prstGeom>
          <a:noFill/>
        </p:spPr>
        <p:txBody>
          <a:bodyPr wrap="square" rtlCol="0">
            <a:spAutoFit/>
          </a:bodyPr>
          <a:lstStyle/>
          <a:p>
            <a:pPr algn="ctr"/>
            <a:r>
              <a:rPr lang="en-US" sz="3500" b="1" dirty="0">
                <a:solidFill>
                  <a:srgbClr val="0B5A7E"/>
                </a:solidFill>
                <a:latin typeface="Arial Nova" panose="020B0504020202020204" pitchFamily="34" charset="0"/>
              </a:rPr>
              <a:t>2</a:t>
            </a:r>
            <a:r>
              <a:rPr lang="en-MY" sz="3500" b="1" dirty="0">
                <a:solidFill>
                  <a:srgbClr val="0B5A7E"/>
                </a:solidFill>
                <a:latin typeface="Arial Nova" panose="020B0504020202020204" pitchFamily="34" charset="0"/>
              </a:rPr>
              <a:t>7.4</a:t>
            </a:r>
          </a:p>
        </p:txBody>
      </p:sp>
      <p:sp>
        <p:nvSpPr>
          <p:cNvPr id="8" name="TextBox 7">
            <a:extLst>
              <a:ext uri="{FF2B5EF4-FFF2-40B4-BE49-F238E27FC236}">
                <a16:creationId xmlns:a16="http://schemas.microsoft.com/office/drawing/2014/main" id="{04C6AC11-20DA-4F83-AE09-D8E17D71F0A7}"/>
              </a:ext>
            </a:extLst>
          </p:cNvPr>
          <p:cNvSpPr txBox="1"/>
          <p:nvPr/>
        </p:nvSpPr>
        <p:spPr>
          <a:xfrm>
            <a:off x="5451597" y="4114854"/>
            <a:ext cx="1024638" cy="461665"/>
          </a:xfrm>
          <a:prstGeom prst="rect">
            <a:avLst/>
          </a:prstGeom>
          <a:noFill/>
        </p:spPr>
        <p:txBody>
          <a:bodyPr wrap="square" rtlCol="0">
            <a:spAutoFit/>
          </a:bodyPr>
          <a:lstStyle/>
          <a:p>
            <a:pPr algn="ctr"/>
            <a:r>
              <a:rPr lang="en-US" sz="2400" b="1" dirty="0">
                <a:solidFill>
                  <a:srgbClr val="0B5A7E"/>
                </a:solidFill>
                <a:latin typeface="Arial Nova" panose="020B0504020202020204" pitchFamily="34" charset="0"/>
              </a:rPr>
              <a:t>8.8%</a:t>
            </a:r>
            <a:endParaRPr lang="en-MY" sz="2400" b="1" dirty="0">
              <a:solidFill>
                <a:srgbClr val="0B5A7E"/>
              </a:solidFill>
              <a:latin typeface="Arial Nova" panose="020B0504020202020204" pitchFamily="34" charset="0"/>
            </a:endParaRPr>
          </a:p>
        </p:txBody>
      </p:sp>
      <p:pic>
        <p:nvPicPr>
          <p:cNvPr id="15" name="Picture 14">
            <a:extLst>
              <a:ext uri="{FF2B5EF4-FFF2-40B4-BE49-F238E27FC236}">
                <a16:creationId xmlns:a16="http://schemas.microsoft.com/office/drawing/2014/main" id="{2CA8EC81-64FB-4367-A538-7BB1587AD5CB}"/>
              </a:ext>
            </a:extLst>
          </p:cNvPr>
          <p:cNvPicPr>
            <a:picLocks noChangeAspect="1"/>
          </p:cNvPicPr>
          <p:nvPr/>
        </p:nvPicPr>
        <p:blipFill rotWithShape="1">
          <a:blip r:embed="rId4">
            <a:extLst>
              <a:ext uri="{28A0092B-C50C-407E-A947-70E740481C1C}">
                <a14:useLocalDpi xmlns:a14="http://schemas.microsoft.com/office/drawing/2010/main" val="0"/>
              </a:ext>
            </a:extLst>
          </a:blip>
          <a:srcRect l="54276" t="57839" r="2969" b="7244"/>
          <a:stretch/>
        </p:blipFill>
        <p:spPr>
          <a:xfrm>
            <a:off x="4768850" y="6749851"/>
            <a:ext cx="2536163" cy="3106800"/>
          </a:xfrm>
          <a:prstGeom prst="rect">
            <a:avLst/>
          </a:prstGeom>
        </p:spPr>
      </p:pic>
      <p:sp>
        <p:nvSpPr>
          <p:cNvPr id="16" name="Rectangle 15">
            <a:extLst>
              <a:ext uri="{FF2B5EF4-FFF2-40B4-BE49-F238E27FC236}">
                <a16:creationId xmlns:a16="http://schemas.microsoft.com/office/drawing/2014/main" id="{9D2FDB4C-7696-4B2F-B689-AA12E65F095D}"/>
              </a:ext>
            </a:extLst>
          </p:cNvPr>
          <p:cNvSpPr/>
          <p:nvPr/>
        </p:nvSpPr>
        <p:spPr>
          <a:xfrm>
            <a:off x="5699282" y="7467396"/>
            <a:ext cx="1244162" cy="423956"/>
          </a:xfrm>
          <a:prstGeom prst="rect">
            <a:avLst/>
          </a:prstGeom>
          <a:solidFill>
            <a:srgbClr val="FEF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6E77F4DB-4DEC-4ED0-BA5E-F3A2B23252D1}"/>
              </a:ext>
            </a:extLst>
          </p:cNvPr>
          <p:cNvSpPr/>
          <p:nvPr/>
        </p:nvSpPr>
        <p:spPr>
          <a:xfrm>
            <a:off x="5639231" y="8608897"/>
            <a:ext cx="837004" cy="395404"/>
          </a:xfrm>
          <a:prstGeom prst="rect">
            <a:avLst/>
          </a:prstGeom>
          <a:solidFill>
            <a:srgbClr val="FDF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TextBox 17">
            <a:extLst>
              <a:ext uri="{FF2B5EF4-FFF2-40B4-BE49-F238E27FC236}">
                <a16:creationId xmlns:a16="http://schemas.microsoft.com/office/drawing/2014/main" id="{A8522F17-CF95-4333-9647-95812118914F}"/>
              </a:ext>
            </a:extLst>
          </p:cNvPr>
          <p:cNvSpPr txBox="1"/>
          <p:nvPr/>
        </p:nvSpPr>
        <p:spPr>
          <a:xfrm>
            <a:off x="5556887" y="7432705"/>
            <a:ext cx="1491847" cy="523220"/>
          </a:xfrm>
          <a:prstGeom prst="rect">
            <a:avLst/>
          </a:prstGeom>
          <a:noFill/>
        </p:spPr>
        <p:txBody>
          <a:bodyPr wrap="square" rtlCol="0">
            <a:spAutoFit/>
          </a:bodyPr>
          <a:lstStyle/>
          <a:p>
            <a:pPr algn="ctr"/>
            <a:r>
              <a:rPr lang="en-US" sz="2800" b="1" dirty="0">
                <a:solidFill>
                  <a:srgbClr val="113A66"/>
                </a:solidFill>
                <a:latin typeface="Arial Nova" panose="020B0504020202020204" pitchFamily="34" charset="0"/>
              </a:rPr>
              <a:t>RM34.0</a:t>
            </a:r>
            <a:endParaRPr lang="en-MY" sz="2800" b="1" dirty="0">
              <a:solidFill>
                <a:srgbClr val="113A66"/>
              </a:solidFill>
              <a:latin typeface="Arial Nova" panose="020B0504020202020204" pitchFamily="34" charset="0"/>
            </a:endParaRPr>
          </a:p>
        </p:txBody>
      </p:sp>
      <p:sp>
        <p:nvSpPr>
          <p:cNvPr id="19" name="TextBox 18">
            <a:extLst>
              <a:ext uri="{FF2B5EF4-FFF2-40B4-BE49-F238E27FC236}">
                <a16:creationId xmlns:a16="http://schemas.microsoft.com/office/drawing/2014/main" id="{F5BB2B13-F4CE-47A0-ABC5-88F23C6BCCBF}"/>
              </a:ext>
            </a:extLst>
          </p:cNvPr>
          <p:cNvSpPr txBox="1"/>
          <p:nvPr/>
        </p:nvSpPr>
        <p:spPr>
          <a:xfrm>
            <a:off x="5435652" y="8608897"/>
            <a:ext cx="1244162" cy="461665"/>
          </a:xfrm>
          <a:prstGeom prst="rect">
            <a:avLst/>
          </a:prstGeom>
          <a:noFill/>
        </p:spPr>
        <p:txBody>
          <a:bodyPr wrap="square" rtlCol="0">
            <a:spAutoFit/>
          </a:bodyPr>
          <a:lstStyle/>
          <a:p>
            <a:pPr algn="ctr"/>
            <a:r>
              <a:rPr lang="en-US" sz="2400" b="1" dirty="0">
                <a:solidFill>
                  <a:srgbClr val="185443"/>
                </a:solidFill>
                <a:latin typeface="Arial Nova" panose="020B0504020202020204" pitchFamily="34" charset="0"/>
              </a:rPr>
              <a:t>15.8%</a:t>
            </a:r>
            <a:endParaRPr lang="en-MY" sz="2400" b="1" dirty="0">
              <a:solidFill>
                <a:srgbClr val="185443"/>
              </a:solidFill>
              <a:latin typeface="Arial Nova" panose="020B0504020202020204" pitchFamily="34" charset="0"/>
            </a:endParaRPr>
          </a:p>
        </p:txBody>
      </p:sp>
      <p:graphicFrame>
        <p:nvGraphicFramePr>
          <p:cNvPr id="24" name="Chart 23">
            <a:extLst>
              <a:ext uri="{FF2B5EF4-FFF2-40B4-BE49-F238E27FC236}">
                <a16:creationId xmlns:a16="http://schemas.microsoft.com/office/drawing/2014/main" id="{11267607-3F4C-450D-8FCD-E5DFF4016D42}"/>
              </a:ext>
            </a:extLst>
          </p:cNvPr>
          <p:cNvGraphicFramePr>
            <a:graphicFrameLocks/>
          </p:cNvGraphicFramePr>
          <p:nvPr>
            <p:extLst>
              <p:ext uri="{D42A27DB-BD31-4B8C-83A1-F6EECF244321}">
                <p14:modId xmlns:p14="http://schemas.microsoft.com/office/powerpoint/2010/main" val="2655735432"/>
              </p:ext>
            </p:extLst>
          </p:nvPr>
        </p:nvGraphicFramePr>
        <p:xfrm>
          <a:off x="329450" y="2739231"/>
          <a:ext cx="4320000" cy="2872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object 4">
            <a:extLst>
              <a:ext uri="{FF2B5EF4-FFF2-40B4-BE49-F238E27FC236}">
                <a16:creationId xmlns:a16="http://schemas.microsoft.com/office/drawing/2014/main" id="{574C3AD8-C4B8-4A7C-8330-AB4E48E29A51}"/>
              </a:ext>
            </a:extLst>
          </p:cNvPr>
          <p:cNvSpPr txBox="1"/>
          <p:nvPr/>
        </p:nvSpPr>
        <p:spPr>
          <a:xfrm>
            <a:off x="425450" y="2359512"/>
            <a:ext cx="4141200" cy="196849"/>
          </a:xfrm>
          <a:prstGeom prst="rect">
            <a:avLst/>
          </a:prstGeom>
        </p:spPr>
        <p:txBody>
          <a:bodyPr vert="horz" wrap="square" lIns="0" tIns="12065" rIns="0" bIns="0" rtlCol="0">
            <a:spAutoFit/>
          </a:bodyPr>
          <a:lstStyle/>
          <a:p>
            <a:pPr algn="ctr">
              <a:lnSpc>
                <a:spcPct val="100000"/>
              </a:lnSpc>
              <a:spcBef>
                <a:spcPts val="95"/>
              </a:spcBef>
            </a:pPr>
            <a:r>
              <a:rPr lang="en-US" sz="1200" b="1" dirty="0">
                <a:latin typeface="Arial" panose="020B0604020202020204" pitchFamily="34" charset="0"/>
                <a:cs typeface="Arial" panose="020B0604020202020204" pitchFamily="34" charset="0"/>
              </a:rPr>
              <a:t>Number of Domestic Tourist by Quarters</a:t>
            </a:r>
            <a:r>
              <a:rPr lang="en-US" sz="1200" b="1" spc="-1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202</a:t>
            </a:r>
            <a:r>
              <a:rPr lang="en-US" sz="1200" b="1" spc="-10" dirty="0">
                <a:latin typeface="Arial" panose="020B0604020202020204" pitchFamily="34" charset="0"/>
                <a:cs typeface="Arial" panose="020B0604020202020204" pitchFamily="34" charset="0"/>
              </a:rPr>
              <a:t>3</a:t>
            </a:r>
            <a:r>
              <a:rPr sz="1200" b="1" spc="-10" dirty="0">
                <a:latin typeface="Arial" panose="020B0604020202020204" pitchFamily="34" charset="0"/>
                <a:cs typeface="Arial" panose="020B0604020202020204" pitchFamily="34" charset="0"/>
              </a:rPr>
              <a:t>-</a:t>
            </a:r>
            <a:r>
              <a:rPr sz="1200" b="1" spc="-20" dirty="0">
                <a:latin typeface="Arial" panose="020B0604020202020204" pitchFamily="34" charset="0"/>
                <a:cs typeface="Arial" panose="020B0604020202020204" pitchFamily="34" charset="0"/>
              </a:rPr>
              <a:t>2026</a:t>
            </a:r>
            <a:endParaRPr sz="1200" b="1" dirty="0">
              <a:latin typeface="Arial" panose="020B0604020202020204" pitchFamily="34" charset="0"/>
              <a:cs typeface="Arial" panose="020B0604020202020204" pitchFamily="34" charset="0"/>
            </a:endParaRPr>
          </a:p>
        </p:txBody>
      </p:sp>
      <p:sp>
        <p:nvSpPr>
          <p:cNvPr id="28" name="object 4">
            <a:extLst>
              <a:ext uri="{FF2B5EF4-FFF2-40B4-BE49-F238E27FC236}">
                <a16:creationId xmlns:a16="http://schemas.microsoft.com/office/drawing/2014/main" id="{AF955321-41A0-4057-940A-597A2E2AC159}"/>
              </a:ext>
            </a:extLst>
          </p:cNvPr>
          <p:cNvSpPr txBox="1"/>
          <p:nvPr/>
        </p:nvSpPr>
        <p:spPr>
          <a:xfrm>
            <a:off x="418850" y="6796215"/>
            <a:ext cx="4141200" cy="394339"/>
          </a:xfrm>
          <a:prstGeom prst="rect">
            <a:avLst/>
          </a:prstGeom>
        </p:spPr>
        <p:txBody>
          <a:bodyPr vert="horz" wrap="square" lIns="0" tIns="12065" rIns="0" bIns="0" rtlCol="0">
            <a:spAutoFit/>
          </a:bodyPr>
          <a:lstStyle/>
          <a:p>
            <a:pPr algn="ctr">
              <a:lnSpc>
                <a:spcPct val="100000"/>
              </a:lnSpc>
              <a:spcBef>
                <a:spcPts val="95"/>
              </a:spcBef>
            </a:pPr>
            <a:r>
              <a:rPr lang="en-US" sz="1200" b="1" dirty="0">
                <a:latin typeface="Arial" panose="020B0604020202020204" pitchFamily="34" charset="0"/>
                <a:cs typeface="Arial" panose="020B0604020202020204" pitchFamily="34" charset="0"/>
              </a:rPr>
              <a:t>Domestic Tourism Expenditure</a:t>
            </a:r>
          </a:p>
          <a:p>
            <a:pPr algn="ctr">
              <a:lnSpc>
                <a:spcPct val="100000"/>
              </a:lnSpc>
              <a:spcBef>
                <a:spcPts val="95"/>
              </a:spcBef>
            </a:pPr>
            <a:r>
              <a:rPr lang="en-US" sz="1200" b="1" dirty="0">
                <a:latin typeface="Arial" panose="020B0604020202020204" pitchFamily="34" charset="0"/>
                <a:cs typeface="Arial" panose="020B0604020202020204" pitchFamily="34" charset="0"/>
              </a:rPr>
              <a:t> by Quarters</a:t>
            </a:r>
            <a:r>
              <a:rPr lang="en-US" sz="1200" b="1" spc="-1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202</a:t>
            </a:r>
            <a:r>
              <a:rPr lang="en-US" sz="1200" b="1" spc="-10" dirty="0">
                <a:latin typeface="Arial" panose="020B0604020202020204" pitchFamily="34" charset="0"/>
                <a:cs typeface="Arial" panose="020B0604020202020204" pitchFamily="34" charset="0"/>
              </a:rPr>
              <a:t>3</a:t>
            </a:r>
            <a:r>
              <a:rPr sz="1200" b="1" spc="-10" dirty="0">
                <a:latin typeface="Arial" panose="020B0604020202020204" pitchFamily="34" charset="0"/>
                <a:cs typeface="Arial" panose="020B0604020202020204" pitchFamily="34" charset="0"/>
              </a:rPr>
              <a:t>-</a:t>
            </a:r>
            <a:r>
              <a:rPr sz="1200" b="1" spc="-20" dirty="0">
                <a:latin typeface="Arial" panose="020B0604020202020204" pitchFamily="34" charset="0"/>
                <a:cs typeface="Arial" panose="020B0604020202020204" pitchFamily="34" charset="0"/>
              </a:rPr>
              <a:t>2026</a:t>
            </a:r>
            <a:endParaRPr sz="1200" b="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F400CDD6-3314-4E95-B0A8-E64D5615F3B2}"/>
              </a:ext>
            </a:extLst>
          </p:cNvPr>
          <p:cNvGraphicFramePr/>
          <p:nvPr>
            <p:extLst>
              <p:ext uri="{D42A27DB-BD31-4B8C-83A1-F6EECF244321}">
                <p14:modId xmlns:p14="http://schemas.microsoft.com/office/powerpoint/2010/main" val="2838790355"/>
              </p:ext>
            </p:extLst>
          </p:nvPr>
        </p:nvGraphicFramePr>
        <p:xfrm>
          <a:off x="-27740" y="7037251"/>
          <a:ext cx="4677189" cy="2819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177</TotalTime>
  <Words>548</Words>
  <Application>Microsoft Office PowerPoint</Application>
  <PresentationFormat>Custom</PresentationFormat>
  <Paragraphs>75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MT</vt:lpstr>
      <vt:lpstr>Arial Nova</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PRESTASI PELANCONGAN DOMESTIK</dc:title>
  <dc:creator>Muhammad Aqil Hafizuddin Asmaddy</dc:creator>
  <cp:lastModifiedBy>nurti asril</cp:lastModifiedBy>
  <cp:revision>19</cp:revision>
  <dcterms:created xsi:type="dcterms:W3CDTF">2026-06-23T09:05:10Z</dcterms:created>
  <dcterms:modified xsi:type="dcterms:W3CDTF">2026-06-23T23:40:57Z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2026-06-23T00:00:00Z</vt:filetime>
  </property>
  <property fmtid="{D5CDD505-2E9C-101B-9397-08002B2CF9AE}" pid="4" name="Creator">
    <vt:lpwstr>Microsoft® Publisher 2019</vt:lpwstr>
  </property>
  <property fmtid="{D5CDD505-2E9C-101B-9397-08002B2CF9AE}" pid="5" name="LastSaved">
    <vt:filetime>2026-06-23T00:00:00Z</vt:filetime>
  </property>
  <property fmtid="{D5CDD505-2E9C-101B-9397-08002B2CF9AE}" pid="6" name="Producer">
    <vt:lpwstr>Microsoft® Publisher 2019</vt:lpwstr>
  </property>
</Properties>
</file>